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68"/>
  </p:notesMasterIdLst>
  <p:sldIdLst>
    <p:sldId id="256" r:id="rId2"/>
    <p:sldId id="266" r:id="rId3"/>
    <p:sldId id="268" r:id="rId4"/>
    <p:sldId id="278" r:id="rId5"/>
    <p:sldId id="279" r:id="rId6"/>
    <p:sldId id="267" r:id="rId7"/>
    <p:sldId id="276" r:id="rId8"/>
    <p:sldId id="277" r:id="rId9"/>
    <p:sldId id="280" r:id="rId10"/>
    <p:sldId id="281" r:id="rId11"/>
    <p:sldId id="282" r:id="rId12"/>
    <p:sldId id="283" r:id="rId13"/>
    <p:sldId id="284" r:id="rId14"/>
    <p:sldId id="285" r:id="rId15"/>
    <p:sldId id="286" r:id="rId16"/>
    <p:sldId id="287" r:id="rId17"/>
    <p:sldId id="288" r:id="rId18"/>
    <p:sldId id="289" r:id="rId19"/>
    <p:sldId id="291" r:id="rId20"/>
    <p:sldId id="290" r:id="rId21"/>
    <p:sldId id="292" r:id="rId22"/>
    <p:sldId id="293" r:id="rId23"/>
    <p:sldId id="294" r:id="rId24"/>
    <p:sldId id="295" r:id="rId25"/>
    <p:sldId id="296" r:id="rId26"/>
    <p:sldId id="297" r:id="rId27"/>
    <p:sldId id="298" r:id="rId28"/>
    <p:sldId id="299" r:id="rId29"/>
    <p:sldId id="300" r:id="rId30"/>
    <p:sldId id="301" r:id="rId31"/>
    <p:sldId id="302" r:id="rId32"/>
    <p:sldId id="303" r:id="rId33"/>
    <p:sldId id="304" r:id="rId34"/>
    <p:sldId id="305" r:id="rId35"/>
    <p:sldId id="306" r:id="rId36"/>
    <p:sldId id="307" r:id="rId37"/>
    <p:sldId id="309" r:id="rId38"/>
    <p:sldId id="310" r:id="rId39"/>
    <p:sldId id="311" r:id="rId40"/>
    <p:sldId id="312" r:id="rId41"/>
    <p:sldId id="313" r:id="rId42"/>
    <p:sldId id="324" r:id="rId43"/>
    <p:sldId id="314" r:id="rId44"/>
    <p:sldId id="315" r:id="rId45"/>
    <p:sldId id="316" r:id="rId46"/>
    <p:sldId id="317" r:id="rId47"/>
    <p:sldId id="318" r:id="rId48"/>
    <p:sldId id="325" r:id="rId49"/>
    <p:sldId id="319" r:id="rId50"/>
    <p:sldId id="320" r:id="rId51"/>
    <p:sldId id="321" r:id="rId52"/>
    <p:sldId id="322" r:id="rId53"/>
    <p:sldId id="323" r:id="rId54"/>
    <p:sldId id="326" r:id="rId55"/>
    <p:sldId id="329" r:id="rId56"/>
    <p:sldId id="327" r:id="rId57"/>
    <p:sldId id="328" r:id="rId58"/>
    <p:sldId id="330" r:id="rId59"/>
    <p:sldId id="331" r:id="rId60"/>
    <p:sldId id="332" r:id="rId61"/>
    <p:sldId id="333" r:id="rId62"/>
    <p:sldId id="334" r:id="rId63"/>
    <p:sldId id="335" r:id="rId64"/>
    <p:sldId id="336" r:id="rId65"/>
    <p:sldId id="337" r:id="rId66"/>
    <p:sldId id="338" r:id="rId67"/>
  </p:sldIdLst>
  <p:sldSz cx="14630400" cy="8229600"/>
  <p:notesSz cx="8229600" cy="14630400"/>
  <p:embeddedFontLst>
    <p:embeddedFont>
      <p:font typeface="Calibri" panose="020F0502020204030204" pitchFamily="34" charset="0"/>
      <p:regular r:id="rId69"/>
      <p:bold r:id="rId70"/>
      <p:italic r:id="rId71"/>
      <p:boldItalic r:id="rId72"/>
    </p:embeddedFont>
    <p:embeddedFont>
      <p:font typeface="Heebo" pitchFamily="2" charset="-79"/>
      <p:regular r:id="rId73"/>
      <p:bold r:id="rId74"/>
    </p:embeddedFont>
    <p:embeddedFont>
      <p:font typeface="微軟正黑體" panose="020B0604030504040204" pitchFamily="34" charset="-120"/>
      <p:regular r:id="rId75"/>
      <p:bold r:id="rId76"/>
    </p:embeddedFont>
  </p:embeddedFontLst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4" autoAdjust="0"/>
    <p:restoredTop sz="94610"/>
  </p:normalViewPr>
  <p:slideViewPr>
    <p:cSldViewPr snapToGrid="0" snapToObjects="1">
      <p:cViewPr varScale="1">
        <p:scale>
          <a:sx n="71" d="100"/>
          <a:sy n="71" d="100"/>
        </p:scale>
        <p:origin x="499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font" Target="fonts/font6.fntdata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font" Target="fonts/font1.fntdata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4.fntdata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2.fntdata"/><Relationship Id="rId75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5.fntdata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8.fntdata"/><Relationship Id="rId7" Type="http://schemas.openxmlformats.org/officeDocument/2006/relationships/slide" Target="slides/slide6.xml"/><Relationship Id="rId71" Type="http://schemas.openxmlformats.org/officeDocument/2006/relationships/font" Target="fonts/font3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78431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6311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7790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1154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1357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3749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4806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0235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991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3362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07698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08838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692300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46170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178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946411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11467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14397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35427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67478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43225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3416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10839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8790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43525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94323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58088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43284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48448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87743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13364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57075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4604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40644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15502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4410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728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15639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62426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67846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3060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08746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30842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992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70075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35706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27172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25608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92389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38430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79201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25721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34500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31844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7617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59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2346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ai.google.dev/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ai.google.dev/" TargetMode="External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3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3790" y="2585204"/>
            <a:ext cx="7556421" cy="978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7700"/>
              </a:lnSpc>
              <a:buNone/>
            </a:pPr>
            <a:r>
              <a:rPr lang="en-US" sz="6150" dirty="0">
                <a:solidFill>
                  <a:srgbClr val="F2F0F4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ontserrat" pitchFamily="34" charset="-120"/>
              </a:rPr>
              <a:t>Python</a:t>
            </a:r>
            <a:r>
              <a:rPr lang="zh-TW" altLang="en-US" sz="6150" dirty="0">
                <a:solidFill>
                  <a:srgbClr val="F2F0F4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ontserrat" pitchFamily="34" charset="-120"/>
              </a:rPr>
              <a:t>進階課程</a:t>
            </a:r>
            <a:endParaRPr lang="en-US" sz="615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Text 1"/>
          <p:cNvSpPr/>
          <p:nvPr/>
        </p:nvSpPr>
        <p:spPr>
          <a:xfrm>
            <a:off x="793790" y="3903583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altLang="zh-TW" sz="2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Discord AI</a:t>
            </a:r>
            <a:r>
              <a:rPr lang="zh-TW" altLang="en-US" sz="2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聊天機器人實作</a:t>
            </a:r>
            <a:endParaRPr 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Text 3"/>
          <p:cNvSpPr/>
          <p:nvPr/>
        </p:nvSpPr>
        <p:spPr>
          <a:xfrm>
            <a:off x="2367320" y="6865502"/>
            <a:ext cx="2080379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by </a:t>
            </a:r>
            <a:r>
              <a:rPr lang="en-US" sz="2200" b="1" dirty="0" err="1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yimang</a:t>
            </a:r>
            <a:endParaRPr lang="en-US" sz="2200" dirty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A450DC8B-3E19-4CDC-B06C-17B2F8E2E0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5944048"/>
            <a:ext cx="1362909" cy="136290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44BD201B-8DDC-410E-95B6-33D45DCEF8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05950" y="1863002"/>
            <a:ext cx="4762500" cy="47625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字方塊 9">
            <a:extLst>
              <a:ext uri="{FF2B5EF4-FFF2-40B4-BE49-F238E27FC236}">
                <a16:creationId xmlns:a16="http://schemas.microsoft.com/office/drawing/2014/main" id="{F2D12CB6-17EC-4C7F-97DE-945238246A15}"/>
              </a:ext>
            </a:extLst>
          </p:cNvPr>
          <p:cNvSpPr txBox="1"/>
          <p:nvPr/>
        </p:nvSpPr>
        <p:spPr>
          <a:xfrm>
            <a:off x="4152640" y="306485"/>
            <a:ext cx="733848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往下滑看到</a:t>
            </a:r>
            <a:r>
              <a:rPr lang="en-US" altLang="zh-TW" sz="3200" b="0" i="0" dirty="0">
                <a:solidFill>
                  <a:schemeClr val="bg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Privileged Gateway Intents</a:t>
            </a:r>
          </a:p>
          <a:p>
            <a:r>
              <a:rPr lang="zh-TW" altLang="en-US" sz="3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三個都勾起來然後按 </a:t>
            </a:r>
            <a:r>
              <a:rPr lang="en-US" altLang="zh-TW" sz="3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Save Changes</a:t>
            </a:r>
            <a:endParaRPr lang="zh-TW" altLang="en-US" sz="3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735CAF2-4E43-47D7-8B7F-6E6F7B49AD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479" y="1570696"/>
            <a:ext cx="13727441" cy="6658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6338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字方塊 9">
            <a:extLst>
              <a:ext uri="{FF2B5EF4-FFF2-40B4-BE49-F238E27FC236}">
                <a16:creationId xmlns:a16="http://schemas.microsoft.com/office/drawing/2014/main" id="{F2D12CB6-17EC-4C7F-97DE-945238246A15}"/>
              </a:ext>
            </a:extLst>
          </p:cNvPr>
          <p:cNvSpPr txBox="1"/>
          <p:nvPr/>
        </p:nvSpPr>
        <p:spPr>
          <a:xfrm>
            <a:off x="3155888" y="864258"/>
            <a:ext cx="83186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往上滑點擊 </a:t>
            </a:r>
            <a:r>
              <a:rPr lang="en-US" altLang="zh-TW" sz="3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Reset Token</a:t>
            </a:r>
            <a:r>
              <a:rPr lang="zh-TW" altLang="en-US" sz="3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，然後輸入你的密碼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ED5FFD00-BD89-4250-9BCE-6FA5C7B411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78" y="2248791"/>
            <a:ext cx="10988992" cy="5281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560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字方塊 9">
            <a:extLst>
              <a:ext uri="{FF2B5EF4-FFF2-40B4-BE49-F238E27FC236}">
                <a16:creationId xmlns:a16="http://schemas.microsoft.com/office/drawing/2014/main" id="{F2D12CB6-17EC-4C7F-97DE-945238246A15}"/>
              </a:ext>
            </a:extLst>
          </p:cNvPr>
          <p:cNvSpPr txBox="1"/>
          <p:nvPr/>
        </p:nvSpPr>
        <p:spPr>
          <a:xfrm>
            <a:off x="3037553" y="1778658"/>
            <a:ext cx="82765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這個就是你的</a:t>
            </a:r>
            <a:r>
              <a:rPr lang="en-US" altLang="zh-TW" sz="3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Token</a:t>
            </a:r>
            <a:r>
              <a:rPr lang="zh-TW" altLang="en-US" sz="3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了，點擊 </a:t>
            </a:r>
            <a:r>
              <a:rPr lang="en-US" altLang="zh-TW" sz="3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Copy </a:t>
            </a:r>
            <a:r>
              <a:rPr lang="zh-TW" altLang="en-US" sz="3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即可複製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D83A96F6-A9A6-49DD-A70B-25F2EAA59B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4122" y="3140274"/>
            <a:ext cx="7925487" cy="1432684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E1F3C2DA-D183-4585-8CB5-479AD024A027}"/>
              </a:ext>
            </a:extLst>
          </p:cNvPr>
          <p:cNvSpPr txBox="1"/>
          <p:nvPr/>
        </p:nvSpPr>
        <p:spPr>
          <a:xfrm>
            <a:off x="2934833" y="5866167"/>
            <a:ext cx="876073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3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⚠️注意，請妥善保管你的</a:t>
            </a:r>
            <a:r>
              <a:rPr lang="en-US" altLang="zh-TW" sz="3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Token</a:t>
            </a:r>
          </a:p>
          <a:p>
            <a:r>
              <a:rPr lang="zh-TW" altLang="en-US" sz="3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任何得知</a:t>
            </a:r>
            <a:r>
              <a:rPr lang="en-US" altLang="zh-TW" sz="3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Token</a:t>
            </a:r>
            <a:r>
              <a:rPr lang="zh-TW" altLang="en-US" sz="3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的人都能運行程式在該機器人上</a:t>
            </a:r>
          </a:p>
        </p:txBody>
      </p:sp>
    </p:spTree>
    <p:extLst>
      <p:ext uri="{BB962C8B-B14F-4D97-AF65-F5344CB8AC3E}">
        <p14:creationId xmlns:p14="http://schemas.microsoft.com/office/powerpoint/2010/main" val="25995151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字方塊 9">
            <a:extLst>
              <a:ext uri="{FF2B5EF4-FFF2-40B4-BE49-F238E27FC236}">
                <a16:creationId xmlns:a16="http://schemas.microsoft.com/office/drawing/2014/main" id="{F2D12CB6-17EC-4C7F-97DE-945238246A15}"/>
              </a:ext>
            </a:extLst>
          </p:cNvPr>
          <p:cNvSpPr txBox="1"/>
          <p:nvPr/>
        </p:nvSpPr>
        <p:spPr>
          <a:xfrm>
            <a:off x="897143" y="1298210"/>
            <a:ext cx="38427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點擊右邊的 </a:t>
            </a:r>
            <a:r>
              <a:rPr lang="en-US" altLang="zh-TW" sz="3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OAuth2</a:t>
            </a:r>
            <a:endParaRPr lang="zh-TW" altLang="en-US" sz="3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47C1329-A7E8-4086-B76B-07DE2D1DC1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837" y="2071045"/>
            <a:ext cx="3147333" cy="6020322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31E9DC4C-4B39-46EB-8A20-F817F276E07A}"/>
              </a:ext>
            </a:extLst>
          </p:cNvPr>
          <p:cNvSpPr txBox="1"/>
          <p:nvPr/>
        </p:nvSpPr>
        <p:spPr>
          <a:xfrm>
            <a:off x="7473210" y="1296538"/>
            <a:ext cx="626004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往下看到</a:t>
            </a:r>
            <a:r>
              <a:rPr lang="en-US" altLang="zh-TW" sz="3200" b="0" i="0" dirty="0">
                <a:solidFill>
                  <a:schemeClr val="bg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OAuth2 URL Generator</a:t>
            </a:r>
          </a:p>
          <a:p>
            <a:pPr algn="ctr"/>
            <a:r>
              <a:rPr lang="zh-TW" altLang="en-US" sz="3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勾選 </a:t>
            </a:r>
            <a:r>
              <a:rPr lang="en-US" altLang="zh-TW" sz="3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bot</a:t>
            </a:r>
            <a:endParaRPr lang="zh-TW" altLang="en-US" sz="3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9A74938-67B5-4AEE-ACA3-8FD8C0FA0C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9633" y="2711894"/>
            <a:ext cx="9650767" cy="5517706"/>
          </a:xfrm>
          <a:prstGeom prst="rect">
            <a:avLst/>
          </a:prstGeom>
        </p:spPr>
      </p:pic>
      <p:sp>
        <p:nvSpPr>
          <p:cNvPr id="11" name="橢圓 10">
            <a:extLst>
              <a:ext uri="{FF2B5EF4-FFF2-40B4-BE49-F238E27FC236}">
                <a16:creationId xmlns:a16="http://schemas.microsoft.com/office/drawing/2014/main" id="{ED6DBB86-2159-4CF8-B290-C7035A9E9DAB}"/>
              </a:ext>
            </a:extLst>
          </p:cNvPr>
          <p:cNvSpPr/>
          <p:nvPr/>
        </p:nvSpPr>
        <p:spPr>
          <a:xfrm>
            <a:off x="10919011" y="4227755"/>
            <a:ext cx="1667436" cy="473337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169912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字方塊 9">
            <a:extLst>
              <a:ext uri="{FF2B5EF4-FFF2-40B4-BE49-F238E27FC236}">
                <a16:creationId xmlns:a16="http://schemas.microsoft.com/office/drawing/2014/main" id="{F2D12CB6-17EC-4C7F-97DE-945238246A15}"/>
              </a:ext>
            </a:extLst>
          </p:cNvPr>
          <p:cNvSpPr txBox="1"/>
          <p:nvPr/>
        </p:nvSpPr>
        <p:spPr>
          <a:xfrm>
            <a:off x="3556799" y="864258"/>
            <a:ext cx="75168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BOT</a:t>
            </a:r>
            <a:r>
              <a:rPr lang="zh-TW" altLang="en-US" sz="3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3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PERMISSIONS</a:t>
            </a:r>
            <a:r>
              <a:rPr lang="zh-TW" altLang="en-US" sz="3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勾選 </a:t>
            </a:r>
            <a:r>
              <a:rPr lang="en-US" altLang="zh-TW" sz="3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Administrator</a:t>
            </a:r>
            <a:endParaRPr lang="zh-TW" altLang="en-US" sz="3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A3EBC405-93D1-4A34-B112-EB84180284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8264" y="2205285"/>
            <a:ext cx="10531753" cy="5906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1825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字方塊 9">
            <a:extLst>
              <a:ext uri="{FF2B5EF4-FFF2-40B4-BE49-F238E27FC236}">
                <a16:creationId xmlns:a16="http://schemas.microsoft.com/office/drawing/2014/main" id="{F2D12CB6-17EC-4C7F-97DE-945238246A15}"/>
              </a:ext>
            </a:extLst>
          </p:cNvPr>
          <p:cNvSpPr txBox="1"/>
          <p:nvPr/>
        </p:nvSpPr>
        <p:spPr>
          <a:xfrm>
            <a:off x="4350285" y="2316540"/>
            <a:ext cx="59298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這個就是你的機器人邀請連結了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5DDA9432-D299-4B88-A73F-4DEFD8D907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8840" y="3926240"/>
            <a:ext cx="10592718" cy="1775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819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字方塊 9">
            <a:extLst>
              <a:ext uri="{FF2B5EF4-FFF2-40B4-BE49-F238E27FC236}">
                <a16:creationId xmlns:a16="http://schemas.microsoft.com/office/drawing/2014/main" id="{F2D12CB6-17EC-4C7F-97DE-945238246A15}"/>
              </a:ext>
            </a:extLst>
          </p:cNvPr>
          <p:cNvSpPr txBox="1"/>
          <p:nvPr/>
        </p:nvSpPr>
        <p:spPr>
          <a:xfrm>
            <a:off x="369955" y="444710"/>
            <a:ext cx="6683240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在網頁版 </a:t>
            </a:r>
            <a: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Discord</a:t>
            </a:r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登入後開啟剛剛的連結</a:t>
            </a:r>
            <a:endParaRPr lang="en-US" altLang="zh-TW" sz="28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選擇你要加入的伺服器後按繼續</a:t>
            </a:r>
            <a:endParaRPr lang="en-US" altLang="zh-TW" sz="28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然後按授權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26FCE916-85B3-4D26-8CF7-D13AB56490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9252" y="1780129"/>
            <a:ext cx="4621589" cy="6449471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0F9496D7-B2EE-4D81-BD19-FA6B35A546A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3715"/>
          <a:stretch/>
        </p:blipFill>
        <p:spPr>
          <a:xfrm>
            <a:off x="7736935" y="4033178"/>
            <a:ext cx="5236788" cy="971686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48DF1E38-60A6-4047-BBF4-4759E37CB802}"/>
              </a:ext>
            </a:extLst>
          </p:cNvPr>
          <p:cNvSpPr txBox="1"/>
          <p:nvPr/>
        </p:nvSpPr>
        <p:spPr>
          <a:xfrm>
            <a:off x="7909151" y="2533487"/>
            <a:ext cx="46987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3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你的機器人就成功加入了</a:t>
            </a:r>
          </a:p>
        </p:txBody>
      </p:sp>
    </p:spTree>
    <p:extLst>
      <p:ext uri="{BB962C8B-B14F-4D97-AF65-F5344CB8AC3E}">
        <p14:creationId xmlns:p14="http://schemas.microsoft.com/office/powerpoint/2010/main" val="42486612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字方塊 9">
            <a:extLst>
              <a:ext uri="{FF2B5EF4-FFF2-40B4-BE49-F238E27FC236}">
                <a16:creationId xmlns:a16="http://schemas.microsoft.com/office/drawing/2014/main" id="{F2D12CB6-17EC-4C7F-97DE-945238246A15}"/>
              </a:ext>
            </a:extLst>
          </p:cNvPr>
          <p:cNvSpPr txBox="1"/>
          <p:nvPr/>
        </p:nvSpPr>
        <p:spPr>
          <a:xfrm>
            <a:off x="3959152" y="466224"/>
            <a:ext cx="671209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撰寫</a:t>
            </a:r>
            <a:r>
              <a:rPr lang="en-US" altLang="zh-TW" sz="4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Discord</a:t>
            </a:r>
            <a:r>
              <a:rPr lang="zh-TW" altLang="en-US" sz="4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機器人程式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21998331-E732-4E12-B07F-E8838D743227}"/>
              </a:ext>
            </a:extLst>
          </p:cNvPr>
          <p:cNvSpPr txBox="1"/>
          <p:nvPr/>
        </p:nvSpPr>
        <p:spPr>
          <a:xfrm>
            <a:off x="1989863" y="2050288"/>
            <a:ext cx="1065067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3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撰寫</a:t>
            </a:r>
            <a:r>
              <a:rPr lang="en-US" altLang="zh-TW" sz="3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Discord</a:t>
            </a:r>
            <a:r>
              <a:rPr lang="zh-TW" altLang="en-US" sz="3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機器人有很多現成的</a:t>
            </a:r>
            <a:r>
              <a:rPr lang="en-US" altLang="zh-TW" sz="3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API</a:t>
            </a:r>
            <a:r>
              <a:rPr lang="zh-TW" altLang="en-US" sz="3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框架</a:t>
            </a:r>
            <a:endParaRPr lang="en-US" altLang="zh-TW" sz="3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sz="3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(discord.py / </a:t>
            </a:r>
            <a:r>
              <a:rPr lang="en-US" altLang="zh-TW" sz="3200" dirty="0" err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pycord</a:t>
            </a:r>
            <a:r>
              <a:rPr lang="en-US" altLang="zh-TW" sz="3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/ discord.js</a:t>
            </a:r>
            <a:r>
              <a:rPr lang="zh-TW" altLang="en-US" sz="3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等等</a:t>
            </a:r>
            <a:r>
              <a:rPr lang="en-US" altLang="zh-TW" sz="3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pPr algn="ctr"/>
            <a:r>
              <a:rPr lang="zh-TW" altLang="en-US" sz="3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我們這次程式選擇用</a:t>
            </a:r>
            <a:r>
              <a:rPr lang="en-US" altLang="zh-TW" sz="3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discord.py</a:t>
            </a:r>
            <a:r>
              <a:rPr lang="zh-TW" altLang="en-US" sz="3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作為示範</a:t>
            </a:r>
            <a:r>
              <a:rPr lang="en-US" altLang="zh-TW" sz="3200" strike="sngStrike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3200" strike="sngStrike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因為我只會這個</a:t>
            </a:r>
            <a:r>
              <a:rPr lang="en-US" altLang="zh-TW" sz="3200" strike="sngStrike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3200" strike="sngStrike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026" name="Picture 2" descr="discord.py - Open Collective">
            <a:extLst>
              <a:ext uri="{FF2B5EF4-FFF2-40B4-BE49-F238E27FC236}">
                <a16:creationId xmlns:a16="http://schemas.microsoft.com/office/drawing/2014/main" id="{92594ACC-F291-4002-823F-FDA801DF3C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8400" y="3619948"/>
            <a:ext cx="4572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455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字方塊 9">
            <a:extLst>
              <a:ext uri="{FF2B5EF4-FFF2-40B4-BE49-F238E27FC236}">
                <a16:creationId xmlns:a16="http://schemas.microsoft.com/office/drawing/2014/main" id="{F2D12CB6-17EC-4C7F-97DE-945238246A15}"/>
              </a:ext>
            </a:extLst>
          </p:cNvPr>
          <p:cNvSpPr txBox="1"/>
          <p:nvPr/>
        </p:nvSpPr>
        <p:spPr>
          <a:xfrm>
            <a:off x="3571226" y="437599"/>
            <a:ext cx="748794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撰寫第一個</a:t>
            </a:r>
            <a:r>
              <a:rPr lang="en-US" altLang="zh-TW" sz="4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discord.py</a:t>
            </a:r>
            <a:r>
              <a:rPr lang="zh-TW" altLang="en-US" sz="4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程式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7921DD47-E5CC-4588-8BC2-EF9F634CFA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4114800"/>
            <a:ext cx="14630400" cy="4056970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4177470B-F7DD-47EC-AFDB-BD2924273767}"/>
              </a:ext>
            </a:extLst>
          </p:cNvPr>
          <p:cNvSpPr txBox="1"/>
          <p:nvPr/>
        </p:nvSpPr>
        <p:spPr>
          <a:xfrm>
            <a:off x="281179" y="2913651"/>
            <a:ext cx="121847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我們回到 </a:t>
            </a:r>
            <a:r>
              <a:rPr lang="en-US" altLang="zh-TW" sz="3200" dirty="0" err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Colab</a:t>
            </a:r>
            <a:r>
              <a:rPr lang="zh-TW" altLang="en-US" sz="3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，在第一行打上</a:t>
            </a:r>
            <a:r>
              <a:rPr lang="en-US" altLang="zh-TW" sz="3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pip install discord</a:t>
            </a:r>
            <a:r>
              <a:rPr lang="zh-TW" altLang="en-US" sz="3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來安裝函式庫</a:t>
            </a:r>
          </a:p>
        </p:txBody>
      </p:sp>
    </p:spTree>
    <p:extLst>
      <p:ext uri="{BB962C8B-B14F-4D97-AF65-F5344CB8AC3E}">
        <p14:creationId xmlns:p14="http://schemas.microsoft.com/office/powerpoint/2010/main" val="26471896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4177470B-F7DD-47EC-AFDB-BD2924273767}"/>
              </a:ext>
            </a:extLst>
          </p:cNvPr>
          <p:cNvSpPr txBox="1"/>
          <p:nvPr/>
        </p:nvSpPr>
        <p:spPr>
          <a:xfrm>
            <a:off x="2260586" y="1741067"/>
            <a:ext cx="103204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新增一個程式區塊，並將</a:t>
            </a:r>
            <a:r>
              <a:rPr lang="en-US" altLang="zh-TW" sz="3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token</a:t>
            </a:r>
            <a:r>
              <a:rPr lang="zh-TW" altLang="en-US" sz="3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放入下方這段程式後執行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1EC6F10-E4F4-4F0F-857C-217863E516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8095" y="2663077"/>
            <a:ext cx="9048750" cy="3333750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C9DF9C9A-CB30-4F63-82D5-A29BC7902A78}"/>
              </a:ext>
            </a:extLst>
          </p:cNvPr>
          <p:cNvSpPr txBox="1"/>
          <p:nvPr/>
        </p:nvSpPr>
        <p:spPr>
          <a:xfrm>
            <a:off x="2260586" y="6207284"/>
            <a:ext cx="73068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找不到程式的 公告的</a:t>
            </a:r>
            <a:r>
              <a:rPr lang="en-US" altLang="zh-TW" sz="3200" dirty="0" err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github</a:t>
            </a:r>
            <a:r>
              <a:rPr lang="zh-TW" altLang="en-US" sz="3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網址裡面有</a:t>
            </a:r>
          </a:p>
        </p:txBody>
      </p:sp>
    </p:spTree>
    <p:extLst>
      <p:ext uri="{BB962C8B-B14F-4D97-AF65-F5344CB8AC3E}">
        <p14:creationId xmlns:p14="http://schemas.microsoft.com/office/powerpoint/2010/main" val="14014337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字方塊 23">
            <a:extLst>
              <a:ext uri="{FF2B5EF4-FFF2-40B4-BE49-F238E27FC236}">
                <a16:creationId xmlns:a16="http://schemas.microsoft.com/office/drawing/2014/main" id="{DCCBB026-1A6A-4121-8DD5-20D76D3ED5A4}"/>
              </a:ext>
            </a:extLst>
          </p:cNvPr>
          <p:cNvSpPr txBox="1"/>
          <p:nvPr/>
        </p:nvSpPr>
        <p:spPr>
          <a:xfrm>
            <a:off x="3576917" y="720761"/>
            <a:ext cx="74765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開發環境</a:t>
            </a: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BACDDA06-EFB1-4708-B5DD-C99F53BF3620}"/>
              </a:ext>
            </a:extLst>
          </p:cNvPr>
          <p:cNvSpPr txBox="1"/>
          <p:nvPr/>
        </p:nvSpPr>
        <p:spPr>
          <a:xfrm>
            <a:off x="1036145" y="2465914"/>
            <a:ext cx="103884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err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Colab</a:t>
            </a:r>
            <a:r>
              <a:rPr lang="en-US" altLang="zh-TW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是一款由 </a:t>
            </a:r>
            <a:r>
              <a:rPr lang="en-US" altLang="zh-TW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Google </a:t>
            </a:r>
            <a:r>
              <a:rPr lang="zh-TW" altLang="en-US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提供的線上編輯器，能夠免費的進行線上 </a:t>
            </a:r>
            <a:r>
              <a:rPr lang="en-US" altLang="zh-TW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Python </a:t>
            </a:r>
            <a:r>
              <a:rPr lang="zh-TW" altLang="en-US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程式執行，我們的課程也會以 </a:t>
            </a:r>
            <a:r>
              <a:rPr lang="en-US" altLang="zh-TW" sz="2400" dirty="0" err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Colab</a:t>
            </a:r>
            <a:r>
              <a:rPr lang="en-US" altLang="zh-TW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作為主要的開發工具</a:t>
            </a:r>
          </a:p>
        </p:txBody>
      </p:sp>
      <p:pic>
        <p:nvPicPr>
          <p:cNvPr id="1026" name="Picture 2" descr="Colab] 修改系統的時區時間- 泥膩泥膩- Medium">
            <a:extLst>
              <a:ext uri="{FF2B5EF4-FFF2-40B4-BE49-F238E27FC236}">
                <a16:creationId xmlns:a16="http://schemas.microsoft.com/office/drawing/2014/main" id="{10156524-755D-4172-ADEF-B18ED6E17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5101" y="3554632"/>
            <a:ext cx="6985299" cy="4659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24374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4177470B-F7DD-47EC-AFDB-BD2924273767}"/>
              </a:ext>
            </a:extLst>
          </p:cNvPr>
          <p:cNvSpPr txBox="1"/>
          <p:nvPr/>
        </p:nvSpPr>
        <p:spPr>
          <a:xfrm>
            <a:off x="3035136" y="2594783"/>
            <a:ext cx="76979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成功的話應該會看到</a:t>
            </a:r>
            <a:r>
              <a:rPr lang="en-US" altLang="zh-TW" sz="3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bot on ready!</a:t>
            </a:r>
            <a:r>
              <a:rPr lang="zh-TW" altLang="en-US" sz="3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的字樣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1D8DFAE-396A-4047-ADA6-FAB380F8B4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889563"/>
            <a:ext cx="14637369" cy="3393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9226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4177470B-F7DD-47EC-AFDB-BD2924273767}"/>
              </a:ext>
            </a:extLst>
          </p:cNvPr>
          <p:cNvSpPr txBox="1"/>
          <p:nvPr/>
        </p:nvSpPr>
        <p:spPr>
          <a:xfrm>
            <a:off x="2378919" y="2207508"/>
            <a:ext cx="90492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回到</a:t>
            </a:r>
            <a:r>
              <a:rPr lang="en-US" altLang="zh-TW" sz="3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Discord</a:t>
            </a:r>
            <a:r>
              <a:rPr lang="zh-TW" altLang="en-US" sz="3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你應該會發現機器人已經成功上線了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C79BB75A-45DA-4EF0-9FB6-00E9B7B862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0212" y="3173507"/>
            <a:ext cx="3609975" cy="489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9184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4177470B-F7DD-47EC-AFDB-BD2924273767}"/>
              </a:ext>
            </a:extLst>
          </p:cNvPr>
          <p:cNvSpPr txBox="1"/>
          <p:nvPr/>
        </p:nvSpPr>
        <p:spPr>
          <a:xfrm>
            <a:off x="2874721" y="410981"/>
            <a:ext cx="888095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5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Discord</a:t>
            </a:r>
            <a:r>
              <a:rPr lang="zh-TW" altLang="en-US" sz="5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機器人指令</a:t>
            </a:r>
            <a:r>
              <a:rPr lang="en-US" altLang="zh-TW" sz="5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-say</a:t>
            </a:r>
            <a:r>
              <a:rPr lang="zh-TW" altLang="en-US" sz="5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指令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3ACE5A7-02D4-486E-9710-A4A1BC6A17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1805" y="4114800"/>
            <a:ext cx="5302175" cy="1325544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69CDDAE6-FEF6-4959-B96F-7BA18F737595}"/>
              </a:ext>
            </a:extLst>
          </p:cNvPr>
          <p:cNvSpPr txBox="1"/>
          <p:nvPr/>
        </p:nvSpPr>
        <p:spPr>
          <a:xfrm>
            <a:off x="585385" y="2841366"/>
            <a:ext cx="61350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將這段程式放在</a:t>
            </a:r>
            <a:r>
              <a:rPr lang="en-US" altLang="zh-TW" sz="3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@bot.event</a:t>
            </a:r>
            <a:r>
              <a:rPr lang="zh-TW" altLang="en-US" sz="3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下方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A5423C9E-1CE5-491D-9829-72D97B378287}"/>
              </a:ext>
            </a:extLst>
          </p:cNvPr>
          <p:cNvSpPr txBox="1"/>
          <p:nvPr/>
        </p:nvSpPr>
        <p:spPr>
          <a:xfrm>
            <a:off x="7418284" y="2841365"/>
            <a:ext cx="55194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重新執行後應該會像下面這樣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4B2C8A44-3BC4-420F-B5BD-CC645E40A9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0626" y="3950973"/>
            <a:ext cx="3533775" cy="1704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9547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4177470B-F7DD-47EC-AFDB-BD2924273767}"/>
              </a:ext>
            </a:extLst>
          </p:cNvPr>
          <p:cNvSpPr txBox="1"/>
          <p:nvPr/>
        </p:nvSpPr>
        <p:spPr>
          <a:xfrm>
            <a:off x="1484608" y="410981"/>
            <a:ext cx="1186735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5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Discord</a:t>
            </a:r>
            <a:r>
              <a:rPr lang="zh-TW" altLang="en-US" sz="5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機器人指令</a:t>
            </a:r>
            <a:r>
              <a:rPr lang="en-US" altLang="zh-TW" sz="5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en-US" altLang="zh-TW" sz="5400" dirty="0" err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on_message</a:t>
            </a:r>
            <a:r>
              <a:rPr lang="zh-TW" altLang="en-US" sz="5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事件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69CDDAE6-FEF6-4959-B96F-7BA18F737595}"/>
              </a:ext>
            </a:extLst>
          </p:cNvPr>
          <p:cNvSpPr txBox="1"/>
          <p:nvPr/>
        </p:nvSpPr>
        <p:spPr>
          <a:xfrm>
            <a:off x="2124268" y="2841366"/>
            <a:ext cx="30572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將這段程式放入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A5423C9E-1CE5-491D-9829-72D97B378287}"/>
              </a:ext>
            </a:extLst>
          </p:cNvPr>
          <p:cNvSpPr txBox="1"/>
          <p:nvPr/>
        </p:nvSpPr>
        <p:spPr>
          <a:xfrm>
            <a:off x="7418284" y="2841365"/>
            <a:ext cx="55194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重新執行後應該會像下面這樣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F1FD1F68-D238-419C-B2FA-E952AE66C2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644" y="3751931"/>
            <a:ext cx="5994912" cy="1704975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E8C7E0C8-C77E-4903-B332-3CDDE8BC1B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2536" y="3590278"/>
            <a:ext cx="5410955" cy="4639322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9677040C-E4D5-42F7-82B2-37B79B15E1A7}"/>
              </a:ext>
            </a:extLst>
          </p:cNvPr>
          <p:cNvSpPr txBox="1"/>
          <p:nvPr/>
        </p:nvSpPr>
        <p:spPr>
          <a:xfrm>
            <a:off x="341728" y="5894263"/>
            <a:ext cx="662232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注意</a:t>
            </a:r>
            <a:r>
              <a:rPr lang="en-US" altLang="zh-TW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!</a:t>
            </a:r>
            <a:r>
              <a:rPr lang="zh-TW" altLang="en-US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400" dirty="0" err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on_message</a:t>
            </a:r>
            <a:r>
              <a:rPr lang="zh-TW" altLang="en-US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無法直接和</a:t>
            </a:r>
            <a:r>
              <a:rPr lang="en-US" altLang="zh-TW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say</a:t>
            </a:r>
            <a:r>
              <a:rPr lang="zh-TW" altLang="en-US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指令同時使用</a:t>
            </a:r>
            <a:endParaRPr lang="en-US" altLang="zh-TW" sz="24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要測試時請刪除另一個</a:t>
            </a:r>
            <a:endParaRPr lang="en-US" altLang="zh-TW" sz="24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有解決方法但在這邊用不到就不展開說了</a:t>
            </a:r>
            <a:r>
              <a:rPr lang="en-US" altLang="zh-TW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9091438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4177470B-F7DD-47EC-AFDB-BD2924273767}"/>
              </a:ext>
            </a:extLst>
          </p:cNvPr>
          <p:cNvSpPr txBox="1"/>
          <p:nvPr/>
        </p:nvSpPr>
        <p:spPr>
          <a:xfrm>
            <a:off x="2079929" y="410981"/>
            <a:ext cx="967925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5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延伸</a:t>
            </a:r>
            <a:r>
              <a:rPr lang="en-US" altLang="zh-TW" sz="5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!</a:t>
            </a:r>
            <a:r>
              <a:rPr lang="zh-TW" altLang="en-US" sz="5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免費的</a:t>
            </a:r>
            <a:r>
              <a:rPr lang="en-US" altLang="zh-TW" sz="5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24</a:t>
            </a:r>
            <a:r>
              <a:rPr lang="zh-TW" altLang="en-US" sz="5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小時機器人託管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A5423C9E-1CE5-491D-9829-72D97B378287}"/>
              </a:ext>
            </a:extLst>
          </p:cNvPr>
          <p:cNvSpPr txBox="1"/>
          <p:nvPr/>
        </p:nvSpPr>
        <p:spPr>
          <a:xfrm>
            <a:off x="1090225" y="2699584"/>
            <a:ext cx="71609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一群超讚的台灣人提供的免費託管平台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C9D8C28-022A-4575-B03B-6396F71F49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9929" y="3426140"/>
            <a:ext cx="4834964" cy="4803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8660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字方塊 7">
            <a:extLst>
              <a:ext uri="{FF2B5EF4-FFF2-40B4-BE49-F238E27FC236}">
                <a16:creationId xmlns:a16="http://schemas.microsoft.com/office/drawing/2014/main" id="{A5423C9E-1CE5-491D-9829-72D97B378287}"/>
              </a:ext>
            </a:extLst>
          </p:cNvPr>
          <p:cNvSpPr txBox="1"/>
          <p:nvPr/>
        </p:nvSpPr>
        <p:spPr>
          <a:xfrm>
            <a:off x="1273701" y="2023128"/>
            <a:ext cx="57278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進入</a:t>
            </a:r>
            <a:r>
              <a:rPr lang="en-US" altLang="zh-TW" sz="3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dash.freeserver.tw</a:t>
            </a:r>
            <a:r>
              <a:rPr lang="zh-TW" altLang="en-US" sz="3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並登入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EA02699E-6DEB-4073-BA37-62643BE942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008" y="3097142"/>
            <a:ext cx="7775236" cy="4438589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91185570-054C-4E2D-8990-FB1B3DC1E7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0636" y="2518385"/>
            <a:ext cx="6248400" cy="5114925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57608FC5-BFE4-44F6-B78E-B43A67F00669}"/>
              </a:ext>
            </a:extLst>
          </p:cNvPr>
          <p:cNvSpPr txBox="1"/>
          <p:nvPr/>
        </p:nvSpPr>
        <p:spPr>
          <a:xfrm>
            <a:off x="9903063" y="1503589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記好你的密碼</a:t>
            </a:r>
          </a:p>
        </p:txBody>
      </p:sp>
    </p:spTree>
    <p:extLst>
      <p:ext uri="{BB962C8B-B14F-4D97-AF65-F5344CB8AC3E}">
        <p14:creationId xmlns:p14="http://schemas.microsoft.com/office/powerpoint/2010/main" val="25982306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4177470B-F7DD-47EC-AFDB-BD2924273767}"/>
              </a:ext>
            </a:extLst>
          </p:cNvPr>
          <p:cNvSpPr txBox="1"/>
          <p:nvPr/>
        </p:nvSpPr>
        <p:spPr>
          <a:xfrm>
            <a:off x="2024328" y="862802"/>
            <a:ext cx="1058174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左邊選擇</a:t>
            </a:r>
            <a:r>
              <a:rPr lang="en-US" altLang="zh-TW" sz="3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”</a:t>
            </a:r>
            <a:r>
              <a:rPr lang="zh-TW" altLang="en-US" sz="3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創建伺服器</a:t>
            </a:r>
            <a:r>
              <a:rPr lang="en-US" altLang="zh-TW" sz="3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”</a:t>
            </a:r>
            <a:r>
              <a:rPr lang="zh-TW" altLang="en-US" sz="3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，類型選擇</a:t>
            </a:r>
            <a:r>
              <a:rPr lang="en-US" altLang="zh-TW" sz="3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Python</a:t>
            </a:r>
            <a:r>
              <a:rPr lang="zh-TW" altLang="en-US" sz="3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，其他隨便填</a:t>
            </a:r>
            <a:endParaRPr lang="en-US" altLang="zh-TW" sz="3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sz="3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3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配置建議不要低於 </a:t>
            </a:r>
            <a:r>
              <a:rPr lang="en-US" altLang="zh-TW" sz="3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10%</a:t>
            </a:r>
            <a:r>
              <a:rPr lang="zh-TW" altLang="en-US" sz="3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3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128MB</a:t>
            </a:r>
            <a:r>
              <a:rPr lang="zh-TW" altLang="en-US" sz="3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3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512MB)</a:t>
            </a:r>
            <a:endParaRPr lang="zh-TW" altLang="en-US" sz="3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7DB94CF-01B3-4923-9939-D3B769E2E2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150" y="2698880"/>
            <a:ext cx="13754100" cy="513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9493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4177470B-F7DD-47EC-AFDB-BD2924273767}"/>
              </a:ext>
            </a:extLst>
          </p:cNvPr>
          <p:cNvSpPr txBox="1"/>
          <p:nvPr/>
        </p:nvSpPr>
        <p:spPr>
          <a:xfrm>
            <a:off x="5786576" y="1034925"/>
            <a:ext cx="30572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點進你的伺服器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FEA5B1B-80A4-48A9-B102-BC94FFE7DE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73" y="1744418"/>
            <a:ext cx="14616427" cy="6485182"/>
          </a:xfrm>
          <a:prstGeom prst="rect">
            <a:avLst/>
          </a:prstGeom>
        </p:spPr>
      </p:pic>
      <p:sp>
        <p:nvSpPr>
          <p:cNvPr id="6" name="橢圓 5">
            <a:extLst>
              <a:ext uri="{FF2B5EF4-FFF2-40B4-BE49-F238E27FC236}">
                <a16:creationId xmlns:a16="http://schemas.microsoft.com/office/drawing/2014/main" id="{3B92FE7B-33C9-409A-92D3-9887A71007E0}"/>
              </a:ext>
            </a:extLst>
          </p:cNvPr>
          <p:cNvSpPr/>
          <p:nvPr/>
        </p:nvSpPr>
        <p:spPr>
          <a:xfrm>
            <a:off x="1861072" y="1991844"/>
            <a:ext cx="11865685" cy="1170904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757397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4177470B-F7DD-47EC-AFDB-BD2924273767}"/>
              </a:ext>
            </a:extLst>
          </p:cNvPr>
          <p:cNvSpPr txBox="1"/>
          <p:nvPr/>
        </p:nvSpPr>
        <p:spPr>
          <a:xfrm>
            <a:off x="5786576" y="1034925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左邊選擇檔案管理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B536B67A-C52B-4335-AC35-19F023B18A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52970"/>
            <a:ext cx="14608806" cy="6576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1448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4177470B-F7DD-47EC-AFDB-BD2924273767}"/>
              </a:ext>
            </a:extLst>
          </p:cNvPr>
          <p:cNvSpPr txBox="1"/>
          <p:nvPr/>
        </p:nvSpPr>
        <p:spPr>
          <a:xfrm>
            <a:off x="1526296" y="1090904"/>
            <a:ext cx="452078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把</a:t>
            </a:r>
            <a:r>
              <a:rPr lang="en-US" altLang="zh-TW" sz="3200" dirty="0" err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colab</a:t>
            </a:r>
            <a:r>
              <a:rPr lang="zh-TW" altLang="en-US" sz="3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的檔案下載下來</a:t>
            </a:r>
            <a:endParaRPr lang="en-US" altLang="zh-TW" sz="3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sz="3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en-US" altLang="zh-TW" sz="3200" dirty="0" err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github</a:t>
            </a:r>
            <a:r>
              <a:rPr lang="zh-TW" altLang="en-US" sz="3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上面也有</a:t>
            </a:r>
            <a:r>
              <a:rPr lang="en-US" altLang="zh-TW" sz="3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3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97F8FB2-A81A-4F14-9266-C94CA6C2A4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220" y="2198568"/>
            <a:ext cx="5806943" cy="5768840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639095D8-9AD8-4E1B-B7D4-89B5ADD93078}"/>
              </a:ext>
            </a:extLst>
          </p:cNvPr>
          <p:cNvSpPr txBox="1"/>
          <p:nvPr/>
        </p:nvSpPr>
        <p:spPr>
          <a:xfrm>
            <a:off x="8079496" y="1090904"/>
            <a:ext cx="55242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將檔案丟上去並更名為</a:t>
            </a:r>
            <a:r>
              <a:rPr lang="en-US" altLang="zh-TW" sz="3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bot.py</a:t>
            </a:r>
            <a:endParaRPr lang="zh-TW" altLang="en-US" sz="3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AF3DDE7E-9908-45F4-9BA0-78B8FC304A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3981" y="2915322"/>
            <a:ext cx="7776419" cy="3603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8339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橢圓 3">
            <a:extLst>
              <a:ext uri="{FF2B5EF4-FFF2-40B4-BE49-F238E27FC236}">
                <a16:creationId xmlns:a16="http://schemas.microsoft.com/office/drawing/2014/main" id="{E186459E-F808-4200-9E58-CE66B41BE126}"/>
              </a:ext>
            </a:extLst>
          </p:cNvPr>
          <p:cNvSpPr/>
          <p:nvPr/>
        </p:nvSpPr>
        <p:spPr>
          <a:xfrm>
            <a:off x="2689412" y="6551407"/>
            <a:ext cx="2054710" cy="1333948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F3E69D78-2646-4E73-B080-5791FE4889B7}"/>
              </a:ext>
            </a:extLst>
          </p:cNvPr>
          <p:cNvSpPr txBox="1"/>
          <p:nvPr/>
        </p:nvSpPr>
        <p:spPr>
          <a:xfrm>
            <a:off x="5321705" y="340383"/>
            <a:ext cx="39869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如何使用</a:t>
            </a:r>
            <a:r>
              <a:rPr lang="en-US" altLang="zh-TW" sz="4400" dirty="0" err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Colab</a:t>
            </a:r>
            <a:endParaRPr lang="zh-TW" altLang="en-US" sz="44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67A9A54-71B3-41D4-9EA8-23F8814A0C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73" y="1813004"/>
            <a:ext cx="14616427" cy="6416596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AD12034A-6F53-4C9D-AFD4-07775C4699C2}"/>
              </a:ext>
            </a:extLst>
          </p:cNvPr>
          <p:cNvSpPr txBox="1"/>
          <p:nvPr/>
        </p:nvSpPr>
        <p:spPr>
          <a:xfrm>
            <a:off x="236668" y="1289784"/>
            <a:ext cx="73677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進入</a:t>
            </a:r>
            <a:r>
              <a:rPr lang="en-US" altLang="zh-TW" sz="2800" dirty="0" err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colab.google</a:t>
            </a:r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後選擇</a:t>
            </a:r>
            <a: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Open </a:t>
            </a:r>
            <a:r>
              <a:rPr lang="en-US" altLang="zh-TW" sz="2800" dirty="0" err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Colab</a:t>
            </a:r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並登入</a:t>
            </a:r>
          </a:p>
        </p:txBody>
      </p:sp>
    </p:spTree>
    <p:extLst>
      <p:ext uri="{BB962C8B-B14F-4D97-AF65-F5344CB8AC3E}">
        <p14:creationId xmlns:p14="http://schemas.microsoft.com/office/powerpoint/2010/main" val="41593367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4177470B-F7DD-47EC-AFDB-BD2924273767}"/>
              </a:ext>
            </a:extLst>
          </p:cNvPr>
          <p:cNvSpPr txBox="1"/>
          <p:nvPr/>
        </p:nvSpPr>
        <p:spPr>
          <a:xfrm>
            <a:off x="3174483" y="456204"/>
            <a:ext cx="828143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3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右上角點擊新增檔案，創建</a:t>
            </a:r>
            <a:r>
              <a:rPr lang="en-US" altLang="zh-TW" sz="3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requirements.txt</a:t>
            </a:r>
          </a:p>
          <a:p>
            <a:pPr algn="ctr"/>
            <a:r>
              <a:rPr lang="zh-TW" altLang="en-US" sz="3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然後輸入需要的第三方套件名稱</a:t>
            </a:r>
            <a:endParaRPr lang="en-US" altLang="zh-TW" sz="3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sz="3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3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用空行來分隔</a:t>
            </a:r>
            <a:r>
              <a:rPr lang="en-US" altLang="zh-TW" sz="3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3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30C498D-F8E6-4373-B4D2-441DA67B6F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13125"/>
            <a:ext cx="14630400" cy="5819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9508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4177470B-F7DD-47EC-AFDB-BD2924273767}"/>
              </a:ext>
            </a:extLst>
          </p:cNvPr>
          <p:cNvSpPr txBox="1"/>
          <p:nvPr/>
        </p:nvSpPr>
        <p:spPr>
          <a:xfrm>
            <a:off x="3734732" y="748591"/>
            <a:ext cx="71609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3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回到控制台點擊右上角的</a:t>
            </a:r>
            <a:r>
              <a:rPr lang="en-US" altLang="zh-TW" sz="3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”</a:t>
            </a:r>
            <a:r>
              <a:rPr lang="zh-TW" altLang="en-US" sz="3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開始</a:t>
            </a:r>
            <a:r>
              <a:rPr lang="en-US" altLang="zh-TW" sz="3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”</a:t>
            </a:r>
            <a:r>
              <a:rPr lang="zh-TW" altLang="en-US" sz="3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即可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8814327B-0142-48BF-8674-5849D4B7AE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8655" y="1744418"/>
            <a:ext cx="12353090" cy="6485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3385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4177470B-F7DD-47EC-AFDB-BD2924273767}"/>
              </a:ext>
            </a:extLst>
          </p:cNvPr>
          <p:cNvSpPr txBox="1"/>
          <p:nvPr/>
        </p:nvSpPr>
        <p:spPr>
          <a:xfrm>
            <a:off x="5010727" y="333092"/>
            <a:ext cx="460895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4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Gemini API</a:t>
            </a:r>
            <a:r>
              <a:rPr lang="zh-TW" altLang="en-US" sz="4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實作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A19B63BF-7011-4387-B4E2-34656215729F}"/>
              </a:ext>
            </a:extLst>
          </p:cNvPr>
          <p:cNvSpPr txBox="1"/>
          <p:nvPr/>
        </p:nvSpPr>
        <p:spPr>
          <a:xfrm>
            <a:off x="985101" y="1680989"/>
            <a:ext cx="126601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3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進入 </a:t>
            </a:r>
            <a:r>
              <a:rPr lang="en-US" altLang="zh-TW" sz="3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hlinkClick r:id="rId3"/>
              </a:rPr>
              <a:t>https://ai.google.dev/</a:t>
            </a:r>
            <a:r>
              <a:rPr lang="zh-TW" altLang="en-US" sz="3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並選擇</a:t>
            </a:r>
            <a:r>
              <a:rPr lang="en-US" altLang="zh-TW" sz="3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Get API key in Google AI Studio</a:t>
            </a:r>
            <a:endParaRPr lang="zh-TW" altLang="en-US" sz="3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9D2F343-18B0-4EFE-BB7D-33079D52EB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73" y="2459402"/>
            <a:ext cx="14616427" cy="5770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478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4177470B-F7DD-47EC-AFDB-BD2924273767}"/>
              </a:ext>
            </a:extLst>
          </p:cNvPr>
          <p:cNvSpPr txBox="1"/>
          <p:nvPr/>
        </p:nvSpPr>
        <p:spPr>
          <a:xfrm>
            <a:off x="5718063" y="899198"/>
            <a:ext cx="31942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3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選擇</a:t>
            </a:r>
            <a:r>
              <a:rPr lang="en-US" altLang="zh-TW" sz="3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Get API key</a:t>
            </a:r>
            <a:endParaRPr lang="zh-TW" altLang="en-US" sz="3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3F20A89-791C-4957-8497-484D091FC1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2507" y="2028236"/>
            <a:ext cx="7445385" cy="5829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0043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4177470B-F7DD-47EC-AFDB-BD2924273767}"/>
              </a:ext>
            </a:extLst>
          </p:cNvPr>
          <p:cNvSpPr txBox="1"/>
          <p:nvPr/>
        </p:nvSpPr>
        <p:spPr>
          <a:xfrm>
            <a:off x="5433342" y="899198"/>
            <a:ext cx="37637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3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選擇</a:t>
            </a:r>
            <a:r>
              <a:rPr lang="en-US" altLang="zh-TW" sz="3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Create API key</a:t>
            </a:r>
            <a:endParaRPr lang="zh-TW" altLang="en-US" sz="3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677B2472-DD41-4066-8D6B-878F52AEAB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6342" y="1655727"/>
            <a:ext cx="11697714" cy="6424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3776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4177470B-F7DD-47EC-AFDB-BD2924273767}"/>
              </a:ext>
            </a:extLst>
          </p:cNvPr>
          <p:cNvSpPr txBox="1"/>
          <p:nvPr/>
        </p:nvSpPr>
        <p:spPr>
          <a:xfrm>
            <a:off x="3269006" y="899198"/>
            <a:ext cx="809240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3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選擇</a:t>
            </a:r>
            <a:r>
              <a:rPr lang="en-US" altLang="zh-TW" sz="3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Generative Language Client</a:t>
            </a:r>
          </a:p>
          <a:p>
            <a:pPr algn="ctr"/>
            <a:r>
              <a:rPr lang="zh-TW" altLang="en-US" sz="3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然後選擇</a:t>
            </a:r>
            <a:r>
              <a:rPr lang="en-US" altLang="zh-TW" sz="3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Create API key in existing project</a:t>
            </a:r>
            <a:endParaRPr lang="zh-TW" altLang="en-US" sz="3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2DFE7F9-A57A-4173-8AD5-8E04EB283F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6711" y="3882734"/>
            <a:ext cx="4930567" cy="2400508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4156691E-BBE1-4AD3-8311-90A11A2239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3271" y="3415817"/>
            <a:ext cx="5906324" cy="286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0336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4177470B-F7DD-47EC-AFDB-BD2924273767}"/>
              </a:ext>
            </a:extLst>
          </p:cNvPr>
          <p:cNvSpPr txBox="1"/>
          <p:nvPr/>
        </p:nvSpPr>
        <p:spPr>
          <a:xfrm>
            <a:off x="2634146" y="1131423"/>
            <a:ext cx="93621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這樣應該就能獲得</a:t>
            </a:r>
            <a:r>
              <a:rPr lang="en-US" altLang="zh-TW" sz="3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API key</a:t>
            </a:r>
            <a:r>
              <a:rPr lang="zh-TW" altLang="en-US" sz="3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了，點擊</a:t>
            </a:r>
            <a:r>
              <a:rPr lang="en-US" altLang="zh-TW" sz="3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copy</a:t>
            </a:r>
            <a:r>
              <a:rPr lang="zh-TW" altLang="en-US" sz="3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複製起來</a:t>
            </a:r>
            <a:r>
              <a:rPr lang="en-US" altLang="zh-TW" sz="3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endParaRPr lang="zh-TW" altLang="en-US" sz="3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3E594722-EBE7-448D-9A8F-5B763D0DDB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3024" y="3592080"/>
            <a:ext cx="7064352" cy="1798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7467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4177470B-F7DD-47EC-AFDB-BD2924273767}"/>
              </a:ext>
            </a:extLst>
          </p:cNvPr>
          <p:cNvSpPr txBox="1"/>
          <p:nvPr/>
        </p:nvSpPr>
        <p:spPr>
          <a:xfrm>
            <a:off x="1072706" y="709882"/>
            <a:ext cx="124849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左邊選擇</a:t>
            </a:r>
            <a:r>
              <a:rPr lang="en-US" altLang="zh-TW" sz="3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Create new prompt</a:t>
            </a:r>
            <a:r>
              <a:rPr lang="zh-TW" altLang="en-US" sz="3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，然後選擇右上角的</a:t>
            </a:r>
            <a:r>
              <a:rPr lang="en-US" altLang="zh-TW" sz="3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Get code</a:t>
            </a:r>
            <a:r>
              <a:rPr lang="zh-TW" altLang="en-US" sz="3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後複製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31E4A8AD-74EF-43E1-8D7A-1AF9B9B3DD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38300"/>
            <a:ext cx="14630400" cy="659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04864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4177470B-F7DD-47EC-AFDB-BD2924273767}"/>
              </a:ext>
            </a:extLst>
          </p:cNvPr>
          <p:cNvSpPr txBox="1"/>
          <p:nvPr/>
        </p:nvSpPr>
        <p:spPr>
          <a:xfrm>
            <a:off x="1564499" y="688428"/>
            <a:ext cx="115014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將程式</a:t>
            </a:r>
            <a:r>
              <a:rPr lang="en-US" altLang="zh-TW" sz="3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copy</a:t>
            </a:r>
            <a:r>
              <a:rPr lang="zh-TW" altLang="en-US" sz="3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後放入自己的</a:t>
            </a:r>
            <a:r>
              <a:rPr lang="en-US" altLang="zh-TW" sz="3200" dirty="0" err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colab</a:t>
            </a:r>
            <a:endParaRPr lang="zh-TW" altLang="en-US" sz="3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9EBE22F-CE73-439D-8A78-BF9596D719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11126"/>
            <a:ext cx="14630400" cy="5820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89866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4177470B-F7DD-47EC-AFDB-BD2924273767}"/>
              </a:ext>
            </a:extLst>
          </p:cNvPr>
          <p:cNvSpPr txBox="1"/>
          <p:nvPr/>
        </p:nvSpPr>
        <p:spPr>
          <a:xfrm>
            <a:off x="-1953251" y="1290856"/>
            <a:ext cx="115014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把這段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CEE21038-BF71-4A3D-BF6A-F4AA1B1C01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750" y="2307516"/>
            <a:ext cx="5867400" cy="847725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6E511699-147E-4A40-8729-14CD060667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1289" y="5273916"/>
            <a:ext cx="5201376" cy="952633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64C7C205-05B7-4AB2-A20D-72495202C979}"/>
              </a:ext>
            </a:extLst>
          </p:cNvPr>
          <p:cNvSpPr txBox="1"/>
          <p:nvPr/>
        </p:nvSpPr>
        <p:spPr>
          <a:xfrm>
            <a:off x="245876" y="4114800"/>
            <a:ext cx="71031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改成這樣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F6CEF066-2DD9-45FD-8EA7-02659D91C1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22361" y="2426577"/>
            <a:ext cx="7708040" cy="530183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977A7583-F8FB-4FCE-BFA2-793DE5787E17}"/>
              </a:ext>
            </a:extLst>
          </p:cNvPr>
          <p:cNvSpPr txBox="1"/>
          <p:nvPr/>
        </p:nvSpPr>
        <p:spPr>
          <a:xfrm>
            <a:off x="5159347" y="1381307"/>
            <a:ext cx="115014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把這段</a:t>
            </a: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96212E99-1D53-4CA0-88FE-66DDB72F01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47597" y="5273916"/>
            <a:ext cx="6724902" cy="584775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8C28BDEF-4931-43F6-AFE9-2C1E270E862F}"/>
              </a:ext>
            </a:extLst>
          </p:cNvPr>
          <p:cNvSpPr txBox="1"/>
          <p:nvPr/>
        </p:nvSpPr>
        <p:spPr>
          <a:xfrm>
            <a:off x="7349023" y="4296937"/>
            <a:ext cx="71031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改成這樣</a:t>
            </a:r>
            <a:r>
              <a:rPr lang="en-US" altLang="zh-TW" sz="3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en-US" altLang="zh-TW" sz="3200" dirty="0" err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api</a:t>
            </a:r>
            <a:r>
              <a:rPr lang="en-US" altLang="zh-TW" sz="3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key</a:t>
            </a:r>
            <a:r>
              <a:rPr lang="zh-TW" altLang="en-US" sz="3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放自己的</a:t>
            </a:r>
            <a:r>
              <a:rPr lang="en-US" altLang="zh-TW" sz="3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3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5143271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949F6B48-E05A-4AB8-976F-F4EA87CD61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04370"/>
            <a:ext cx="14630400" cy="6625230"/>
          </a:xfrm>
          <a:prstGeom prst="rect">
            <a:avLst/>
          </a:prstGeom>
        </p:spPr>
      </p:pic>
      <p:sp>
        <p:nvSpPr>
          <p:cNvPr id="4" name="橢圓 3">
            <a:extLst>
              <a:ext uri="{FF2B5EF4-FFF2-40B4-BE49-F238E27FC236}">
                <a16:creationId xmlns:a16="http://schemas.microsoft.com/office/drawing/2014/main" id="{E186459E-F808-4200-9E58-CE66B41BE126}"/>
              </a:ext>
            </a:extLst>
          </p:cNvPr>
          <p:cNvSpPr/>
          <p:nvPr/>
        </p:nvSpPr>
        <p:spPr>
          <a:xfrm>
            <a:off x="2689412" y="6551407"/>
            <a:ext cx="2054710" cy="1333948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F3E69D78-2646-4E73-B080-5791FE4889B7}"/>
              </a:ext>
            </a:extLst>
          </p:cNvPr>
          <p:cNvSpPr txBox="1"/>
          <p:nvPr/>
        </p:nvSpPr>
        <p:spPr>
          <a:xfrm>
            <a:off x="5786576" y="587809"/>
            <a:ext cx="30572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選擇新增記事本</a:t>
            </a:r>
          </a:p>
        </p:txBody>
      </p:sp>
    </p:spTree>
    <p:extLst>
      <p:ext uri="{BB962C8B-B14F-4D97-AF65-F5344CB8AC3E}">
        <p14:creationId xmlns:p14="http://schemas.microsoft.com/office/powerpoint/2010/main" val="5175827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4177470B-F7DD-47EC-AFDB-BD2924273767}"/>
              </a:ext>
            </a:extLst>
          </p:cNvPr>
          <p:cNvSpPr txBox="1"/>
          <p:nvPr/>
        </p:nvSpPr>
        <p:spPr>
          <a:xfrm>
            <a:off x="1564499" y="2140711"/>
            <a:ext cx="115014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現在應該能使用</a:t>
            </a:r>
            <a:r>
              <a:rPr lang="en-US" altLang="zh-TW" sz="3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Gemini API key</a:t>
            </a:r>
            <a:r>
              <a:rPr lang="zh-TW" altLang="en-US" sz="3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來聊天了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C0C2B8AA-A310-4363-AF3B-E1BB7209F5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557989"/>
            <a:ext cx="14630400" cy="1479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86709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4177470B-F7DD-47EC-AFDB-BD2924273767}"/>
              </a:ext>
            </a:extLst>
          </p:cNvPr>
          <p:cNvSpPr txBox="1"/>
          <p:nvPr/>
        </p:nvSpPr>
        <p:spPr>
          <a:xfrm>
            <a:off x="1564499" y="430245"/>
            <a:ext cx="115014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4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Discord Bot</a:t>
            </a:r>
            <a:r>
              <a:rPr lang="zh-TW" altLang="en-US" sz="4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串接</a:t>
            </a:r>
            <a:r>
              <a:rPr lang="en-US" altLang="zh-TW" sz="4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Gemini API</a:t>
            </a:r>
            <a:endParaRPr lang="zh-TW" altLang="en-US" sz="48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09ACE560-304D-4710-8E30-D875157AFF5F}"/>
              </a:ext>
            </a:extLst>
          </p:cNvPr>
          <p:cNvSpPr txBox="1"/>
          <p:nvPr/>
        </p:nvSpPr>
        <p:spPr>
          <a:xfrm>
            <a:off x="-262455" y="3150489"/>
            <a:ext cx="79882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我們先定義一個函式來處理呼叫</a:t>
            </a:r>
            <a:r>
              <a:rPr lang="en-US" altLang="zh-TW" sz="3200" dirty="0" err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api</a:t>
            </a:r>
            <a:r>
              <a:rPr lang="zh-TW" altLang="en-US" sz="3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的操作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FB8A3096-C55B-4114-8910-A491A4CD9E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9224" y="3752185"/>
            <a:ext cx="5808218" cy="2829260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CA6083CE-0019-441B-85C7-4FED75704734}"/>
              </a:ext>
            </a:extLst>
          </p:cNvPr>
          <p:cNvSpPr txBox="1"/>
          <p:nvPr/>
        </p:nvSpPr>
        <p:spPr>
          <a:xfrm>
            <a:off x="6996162" y="2565714"/>
            <a:ext cx="79882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然後將呼叫</a:t>
            </a:r>
            <a:r>
              <a:rPr lang="en-US" altLang="zh-TW" sz="3200" dirty="0" err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api</a:t>
            </a:r>
            <a:r>
              <a:rPr lang="zh-TW" altLang="en-US" sz="3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和</a:t>
            </a:r>
            <a:r>
              <a:rPr lang="en-US" altLang="zh-TW" sz="3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discord bot</a:t>
            </a:r>
            <a:r>
              <a:rPr lang="zh-TW" altLang="en-US" sz="3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的程式結合</a:t>
            </a: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B94AAC03-ECCE-49FF-A562-E0718F0217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3245" y="3902792"/>
            <a:ext cx="5651649" cy="2775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95133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4177470B-F7DD-47EC-AFDB-BD2924273767}"/>
              </a:ext>
            </a:extLst>
          </p:cNvPr>
          <p:cNvSpPr txBox="1"/>
          <p:nvPr/>
        </p:nvSpPr>
        <p:spPr>
          <a:xfrm>
            <a:off x="1564499" y="2140711"/>
            <a:ext cx="115014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現在應該能用</a:t>
            </a:r>
            <a:r>
              <a:rPr lang="en-US" altLang="zh-TW" sz="3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discord bot</a:t>
            </a:r>
            <a:r>
              <a:rPr lang="zh-TW" altLang="en-US" sz="3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來跟</a:t>
            </a:r>
            <a:r>
              <a:rPr lang="en-US" altLang="zh-TW" sz="3200" dirty="0" err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gemini</a:t>
            </a:r>
            <a:r>
              <a:rPr lang="zh-TW" altLang="en-US" sz="3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聊天了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1661795-3016-4B76-AF5D-F34841FDC6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8359" y="3026553"/>
            <a:ext cx="8393681" cy="2477562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444388ED-C624-4760-AD30-A098BC0359CA}"/>
              </a:ext>
            </a:extLst>
          </p:cNvPr>
          <p:cNvSpPr txBox="1"/>
          <p:nvPr/>
        </p:nvSpPr>
        <p:spPr>
          <a:xfrm>
            <a:off x="1564499" y="6456321"/>
            <a:ext cx="1150140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雖然</a:t>
            </a:r>
            <a:r>
              <a:rPr lang="en-US" altLang="zh-TW" sz="3200" dirty="0" err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api</a:t>
            </a:r>
            <a:r>
              <a:rPr lang="zh-TW" altLang="en-US" sz="3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本身有短期記憶，但格式我們不好處理，所以我們要自己寫一個短期記憶給他</a:t>
            </a:r>
          </a:p>
        </p:txBody>
      </p:sp>
    </p:spTree>
    <p:extLst>
      <p:ext uri="{BB962C8B-B14F-4D97-AF65-F5344CB8AC3E}">
        <p14:creationId xmlns:p14="http://schemas.microsoft.com/office/powerpoint/2010/main" val="354077938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4177470B-F7DD-47EC-AFDB-BD2924273767}"/>
              </a:ext>
            </a:extLst>
          </p:cNvPr>
          <p:cNvSpPr txBox="1"/>
          <p:nvPr/>
        </p:nvSpPr>
        <p:spPr>
          <a:xfrm>
            <a:off x="-1985524" y="3248749"/>
            <a:ext cx="115014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我們先定義一個陣列來儲存歷史訊息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6A76ACE3-90C9-44CA-8422-356E4B48C2DF}"/>
              </a:ext>
            </a:extLst>
          </p:cNvPr>
          <p:cNvSpPr txBox="1"/>
          <p:nvPr/>
        </p:nvSpPr>
        <p:spPr>
          <a:xfrm>
            <a:off x="5421929" y="2509811"/>
            <a:ext cx="1150140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寫一個記錄對話的函式</a:t>
            </a:r>
            <a:endParaRPr lang="en-US" altLang="zh-TW" sz="3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3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把對話紀錄放入</a:t>
            </a:r>
            <a:r>
              <a:rPr lang="en-US" altLang="zh-TW" sz="3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history</a:t>
            </a:r>
            <a:r>
              <a:rPr lang="zh-TW" altLang="en-US" sz="3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陣列中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6027BA58-FCE9-4809-9210-8B44B8D8B9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420" y="4469144"/>
            <a:ext cx="6284656" cy="934206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D1329A0E-115A-4851-A065-CF915053DC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0980" y="4092294"/>
            <a:ext cx="6643021" cy="2039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02831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4177470B-F7DD-47EC-AFDB-BD2924273767}"/>
              </a:ext>
            </a:extLst>
          </p:cNvPr>
          <p:cNvSpPr txBox="1"/>
          <p:nvPr/>
        </p:nvSpPr>
        <p:spPr>
          <a:xfrm>
            <a:off x="1564498" y="2839959"/>
            <a:ext cx="115014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然後在</a:t>
            </a:r>
            <a:r>
              <a:rPr lang="en-US" altLang="zh-TW" sz="3200" dirty="0" err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on_message</a:t>
            </a:r>
            <a:r>
              <a:rPr lang="zh-TW" altLang="en-US" sz="3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事件中呼叫這兩個函式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ED506B89-7D91-45A2-9621-39347AE941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6969" y="4114800"/>
            <a:ext cx="8876459" cy="323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65205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4177470B-F7DD-47EC-AFDB-BD2924273767}"/>
              </a:ext>
            </a:extLst>
          </p:cNvPr>
          <p:cNvSpPr txBox="1"/>
          <p:nvPr/>
        </p:nvSpPr>
        <p:spPr>
          <a:xfrm>
            <a:off x="1564498" y="2839959"/>
            <a:ext cx="115014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我們來寫一個指令用來清空記憶，將這段放入</a:t>
            </a:r>
            <a:r>
              <a:rPr lang="en-US" altLang="zh-TW" sz="3200" dirty="0" err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on_message</a:t>
            </a:r>
            <a:r>
              <a:rPr lang="zh-TW" altLang="en-US" sz="3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事件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06B452D5-8D39-4CBD-ADAD-9E9CFF9CA8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1665" y="4217806"/>
            <a:ext cx="9307070" cy="2365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94440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4177470B-F7DD-47EC-AFDB-BD2924273767}"/>
              </a:ext>
            </a:extLst>
          </p:cNvPr>
          <p:cNvSpPr txBox="1"/>
          <p:nvPr/>
        </p:nvSpPr>
        <p:spPr>
          <a:xfrm>
            <a:off x="1306314" y="645400"/>
            <a:ext cx="115014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現在應該能正常聊天和清除紀錄了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56F645B9-C5FE-4F4B-9383-99D479FD83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5614" y="1942223"/>
            <a:ext cx="7659169" cy="6287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92670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4177470B-F7DD-47EC-AFDB-BD2924273767}"/>
              </a:ext>
            </a:extLst>
          </p:cNvPr>
          <p:cNvSpPr txBox="1"/>
          <p:nvPr/>
        </p:nvSpPr>
        <p:spPr>
          <a:xfrm>
            <a:off x="200721" y="2291320"/>
            <a:ext cx="865329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Prompt </a:t>
            </a:r>
            <a:r>
              <a:rPr lang="zh-TW" altLang="en-US" sz="3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是指用來引導或啟發模型生成回應的輸入內容。簡單來說，</a:t>
            </a:r>
            <a:r>
              <a:rPr lang="en-US" altLang="zh-TW" sz="3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prompt </a:t>
            </a:r>
            <a:r>
              <a:rPr lang="zh-TW" altLang="en-US" sz="3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是用戶提供的問題、指示或任何文字輸入，模型會根據這些內容來生成對應的回答。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D912EFE8-0205-4250-93E5-A17AA5881BDC}"/>
              </a:ext>
            </a:extLst>
          </p:cNvPr>
          <p:cNvSpPr txBox="1"/>
          <p:nvPr/>
        </p:nvSpPr>
        <p:spPr>
          <a:xfrm>
            <a:off x="1564499" y="574775"/>
            <a:ext cx="115014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撰寫提示詞</a:t>
            </a:r>
            <a:r>
              <a:rPr lang="en-US" altLang="zh-TW" sz="4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(Prompt)</a:t>
            </a:r>
            <a:endParaRPr lang="zh-TW" altLang="en-US" sz="48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030" name="Picture 6" descr="Prompt Vector Art, Icons, and Graphics for Free Download">
            <a:extLst>
              <a:ext uri="{FF2B5EF4-FFF2-40B4-BE49-F238E27FC236}">
                <a16:creationId xmlns:a16="http://schemas.microsoft.com/office/drawing/2014/main" id="{DE5BF290-2D28-47DA-BC2F-AE13870C65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2059" y="1908717"/>
            <a:ext cx="5083098" cy="5083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823550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4177470B-F7DD-47EC-AFDB-BD2924273767}"/>
              </a:ext>
            </a:extLst>
          </p:cNvPr>
          <p:cNvSpPr txBox="1"/>
          <p:nvPr/>
        </p:nvSpPr>
        <p:spPr>
          <a:xfrm>
            <a:off x="1073109" y="1129494"/>
            <a:ext cx="46534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我們先定義一段</a:t>
            </a:r>
            <a:r>
              <a:rPr lang="en-US" altLang="zh-TW" sz="3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prompt</a:t>
            </a:r>
            <a:endParaRPr lang="zh-TW" altLang="en-US" sz="3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43AF8B2-3CD8-4EA7-8646-B5E048A2B5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6314" y="2466842"/>
            <a:ext cx="4420217" cy="2715004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5A9339A3-24DB-42E5-93B4-BA8A1509CE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6202" y="3245180"/>
            <a:ext cx="8023641" cy="717198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095AF988-CB68-49FA-AD48-D6708397BCC8}"/>
              </a:ext>
            </a:extLst>
          </p:cNvPr>
          <p:cNvSpPr txBox="1"/>
          <p:nvPr/>
        </p:nvSpPr>
        <p:spPr>
          <a:xfrm>
            <a:off x="7712370" y="1283628"/>
            <a:ext cx="465342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然後在呼叫</a:t>
            </a:r>
            <a:r>
              <a:rPr lang="en-US" altLang="zh-TW" sz="3200" dirty="0" err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api</a:t>
            </a:r>
            <a:r>
              <a:rPr lang="zh-TW" altLang="en-US" sz="3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的時候將</a:t>
            </a:r>
            <a:r>
              <a:rPr lang="en-US" altLang="zh-TW" sz="3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prompt</a:t>
            </a:r>
            <a:r>
              <a:rPr lang="zh-TW" altLang="en-US" sz="3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放在前面</a:t>
            </a:r>
          </a:p>
        </p:txBody>
      </p:sp>
    </p:spTree>
    <p:extLst>
      <p:ext uri="{BB962C8B-B14F-4D97-AF65-F5344CB8AC3E}">
        <p14:creationId xmlns:p14="http://schemas.microsoft.com/office/powerpoint/2010/main" val="281572449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4177470B-F7DD-47EC-AFDB-BD2924273767}"/>
              </a:ext>
            </a:extLst>
          </p:cNvPr>
          <p:cNvSpPr txBox="1"/>
          <p:nvPr/>
        </p:nvSpPr>
        <p:spPr>
          <a:xfrm>
            <a:off x="-278780" y="1932878"/>
            <a:ext cx="86532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沒有提示詞</a:t>
            </a:r>
            <a:r>
              <a:rPr lang="en-US" altLang="zh-TW" sz="3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sz="3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回應古板生冷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D912EFE8-0205-4250-93E5-A17AA5881BDC}"/>
              </a:ext>
            </a:extLst>
          </p:cNvPr>
          <p:cNvSpPr txBox="1"/>
          <p:nvPr/>
        </p:nvSpPr>
        <p:spPr>
          <a:xfrm>
            <a:off x="1458714" y="797800"/>
            <a:ext cx="115014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現在能夠替</a:t>
            </a:r>
            <a:r>
              <a:rPr lang="en-US" altLang="zh-TW" sz="3200" dirty="0" err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gemini</a:t>
            </a:r>
            <a:r>
              <a:rPr lang="zh-TW" altLang="en-US" sz="3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撰寫提示詞了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8F208989-26C2-4D05-9B22-70863A1DF1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23" y="2653297"/>
            <a:ext cx="7632168" cy="5048955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DDABA90E-E886-4DF4-8DD0-D26E24FF13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1333" y="3019634"/>
            <a:ext cx="6768044" cy="3753374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6613A7DA-02AE-4C0A-942C-740EA31868F9}"/>
              </a:ext>
            </a:extLst>
          </p:cNvPr>
          <p:cNvSpPr txBox="1"/>
          <p:nvPr/>
        </p:nvSpPr>
        <p:spPr>
          <a:xfrm>
            <a:off x="6868706" y="2068522"/>
            <a:ext cx="86532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有提示詞</a:t>
            </a:r>
            <a:r>
              <a:rPr lang="en-US" altLang="zh-TW" sz="3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sz="3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回應活潑，能夠自訂人設</a:t>
            </a:r>
          </a:p>
        </p:txBody>
      </p:sp>
    </p:spTree>
    <p:extLst>
      <p:ext uri="{BB962C8B-B14F-4D97-AF65-F5344CB8AC3E}">
        <p14:creationId xmlns:p14="http://schemas.microsoft.com/office/powerpoint/2010/main" val="15862527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F3E69D78-2646-4E73-B080-5791FE4889B7}"/>
              </a:ext>
            </a:extLst>
          </p:cNvPr>
          <p:cNvSpPr txBox="1"/>
          <p:nvPr/>
        </p:nvSpPr>
        <p:spPr>
          <a:xfrm>
            <a:off x="4183542" y="594705"/>
            <a:ext cx="59298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這樣基本的開發環境就建設好了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1BE3A56C-3DC3-452C-B70B-49E798040D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688233"/>
            <a:ext cx="14630400" cy="6541367"/>
          </a:xfrm>
          <a:prstGeom prst="rect">
            <a:avLst/>
          </a:prstGeom>
        </p:spPr>
      </p:pic>
      <p:sp>
        <p:nvSpPr>
          <p:cNvPr id="4" name="橢圓 3">
            <a:extLst>
              <a:ext uri="{FF2B5EF4-FFF2-40B4-BE49-F238E27FC236}">
                <a16:creationId xmlns:a16="http://schemas.microsoft.com/office/drawing/2014/main" id="{E186459E-F808-4200-9E58-CE66B41BE126}"/>
              </a:ext>
            </a:extLst>
          </p:cNvPr>
          <p:cNvSpPr/>
          <p:nvPr/>
        </p:nvSpPr>
        <p:spPr>
          <a:xfrm>
            <a:off x="408790" y="2667897"/>
            <a:ext cx="817581" cy="774550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E956CDE8-420E-45DC-9B9F-71F0D047A0A0}"/>
              </a:ext>
            </a:extLst>
          </p:cNvPr>
          <p:cNvSpPr txBox="1"/>
          <p:nvPr/>
        </p:nvSpPr>
        <p:spPr>
          <a:xfrm>
            <a:off x="408790" y="3569753"/>
            <a:ext cx="3647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chemeClr val="bg1"/>
                </a:solidFill>
              </a:rPr>
              <a:t>點擊執行按鈕即可區塊化執行程式</a:t>
            </a:r>
          </a:p>
        </p:txBody>
      </p:sp>
    </p:spTree>
    <p:extLst>
      <p:ext uri="{BB962C8B-B14F-4D97-AF65-F5344CB8AC3E}">
        <p14:creationId xmlns:p14="http://schemas.microsoft.com/office/powerpoint/2010/main" val="391944157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4177470B-F7DD-47EC-AFDB-BD2924273767}"/>
              </a:ext>
            </a:extLst>
          </p:cNvPr>
          <p:cNvSpPr txBox="1"/>
          <p:nvPr/>
        </p:nvSpPr>
        <p:spPr>
          <a:xfrm>
            <a:off x="1306314" y="645400"/>
            <a:ext cx="115014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Gemini API</a:t>
            </a:r>
            <a:r>
              <a:rPr lang="zh-TW" altLang="en-US" sz="3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也提供了圖片辨識的功能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33148270-1B9C-4066-925D-AAC990DA1DF7}"/>
              </a:ext>
            </a:extLst>
          </p:cNvPr>
          <p:cNvSpPr txBox="1"/>
          <p:nvPr/>
        </p:nvSpPr>
        <p:spPr>
          <a:xfrm>
            <a:off x="1306314" y="1586470"/>
            <a:ext cx="1150140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由於</a:t>
            </a:r>
            <a:r>
              <a:rPr lang="en-US" altLang="zh-TW" sz="3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1.0-pro</a:t>
            </a:r>
            <a:r>
              <a:rPr lang="zh-TW" altLang="en-US" sz="3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模型已經不支援圖片辨識，我們需要定義另一個模型來處理圖片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36371D3-77FC-488F-B35C-C5049ADB2F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7036" y="3242310"/>
            <a:ext cx="11876328" cy="1077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57446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4177470B-F7DD-47EC-AFDB-BD2924273767}"/>
              </a:ext>
            </a:extLst>
          </p:cNvPr>
          <p:cNvSpPr txBox="1"/>
          <p:nvPr/>
        </p:nvSpPr>
        <p:spPr>
          <a:xfrm>
            <a:off x="1564498" y="1376920"/>
            <a:ext cx="115014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20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我們定義一個函式來呼叫圖片的</a:t>
            </a:r>
            <a:r>
              <a:rPr lang="en-US" altLang="zh-TW" sz="3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API</a:t>
            </a:r>
            <a:endParaRPr lang="zh-TW" altLang="en-US" sz="3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DC7DE04-29A0-40EE-ADBF-E7FC8D9CED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9262" y="2819400"/>
            <a:ext cx="11191875" cy="259080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150A369A-2B09-40EA-A5FF-5E3E586A4B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9262" y="2819400"/>
            <a:ext cx="11191875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68572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4177470B-F7DD-47EC-AFDB-BD2924273767}"/>
              </a:ext>
            </a:extLst>
          </p:cNvPr>
          <p:cNvSpPr txBox="1"/>
          <p:nvPr/>
        </p:nvSpPr>
        <p:spPr>
          <a:xfrm>
            <a:off x="1564498" y="1376920"/>
            <a:ext cx="115014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然後我們使用</a:t>
            </a:r>
            <a:r>
              <a:rPr lang="en-US" altLang="zh-TW" sz="3200" dirty="0" err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aiohttp</a:t>
            </a:r>
            <a:r>
              <a:rPr lang="zh-TW" altLang="en-US" sz="3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函式庫將圖片轉換成數據再發給</a:t>
            </a:r>
            <a:r>
              <a:rPr lang="en-US" altLang="zh-TW" sz="3200" dirty="0" err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api</a:t>
            </a:r>
            <a:endParaRPr lang="zh-TW" altLang="en-US" sz="3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773C708F-15D7-43F1-AD01-461F13D4E0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3611" y="2915342"/>
            <a:ext cx="12003175" cy="3724795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0C2A2EF3-5970-4F2D-B71B-60003CE5A6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3611" y="2146131"/>
            <a:ext cx="2716371" cy="584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93281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4177470B-F7DD-47EC-AFDB-BD2924273767}"/>
              </a:ext>
            </a:extLst>
          </p:cNvPr>
          <p:cNvSpPr txBox="1"/>
          <p:nvPr/>
        </p:nvSpPr>
        <p:spPr>
          <a:xfrm>
            <a:off x="1564498" y="1376920"/>
            <a:ext cx="115014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完成之後應該就能進行圖片辨識了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B7E14B8C-2C11-4BA2-AD40-F5F5A04A1B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8129" y="1977985"/>
            <a:ext cx="6474142" cy="5875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66374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4177470B-F7DD-47EC-AFDB-BD2924273767}"/>
              </a:ext>
            </a:extLst>
          </p:cNvPr>
          <p:cNvSpPr txBox="1"/>
          <p:nvPr/>
        </p:nvSpPr>
        <p:spPr>
          <a:xfrm>
            <a:off x="2988551" y="2291320"/>
            <a:ext cx="865329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我們可以來寫一個簡單的爬蟲，讓機器人能夠獲取網頁</a:t>
            </a:r>
            <a:r>
              <a:rPr lang="en-US" altLang="zh-TW" sz="3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title</a:t>
            </a:r>
            <a:r>
              <a:rPr lang="zh-TW" altLang="en-US" sz="3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來猜測網站內容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D912EFE8-0205-4250-93E5-A17AA5881BDC}"/>
              </a:ext>
            </a:extLst>
          </p:cNvPr>
          <p:cNvSpPr txBox="1"/>
          <p:nvPr/>
        </p:nvSpPr>
        <p:spPr>
          <a:xfrm>
            <a:off x="1564499" y="574775"/>
            <a:ext cx="115014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進行簡單的網路爬蟲</a:t>
            </a:r>
          </a:p>
        </p:txBody>
      </p:sp>
    </p:spTree>
    <p:extLst>
      <p:ext uri="{BB962C8B-B14F-4D97-AF65-F5344CB8AC3E}">
        <p14:creationId xmlns:p14="http://schemas.microsoft.com/office/powerpoint/2010/main" val="287278056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D912EFE8-0205-4250-93E5-A17AA5881BDC}"/>
              </a:ext>
            </a:extLst>
          </p:cNvPr>
          <p:cNvSpPr txBox="1"/>
          <p:nvPr/>
        </p:nvSpPr>
        <p:spPr>
          <a:xfrm>
            <a:off x="1564499" y="574775"/>
            <a:ext cx="115014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什麼是網路爬蟲</a:t>
            </a:r>
          </a:p>
        </p:txBody>
      </p:sp>
      <p:pic>
        <p:nvPicPr>
          <p:cNvPr id="1028" name="Picture 4" descr="Python爬蟲] 網路爬蟲– 又上財經學院">
            <a:extLst>
              <a:ext uri="{FF2B5EF4-FFF2-40B4-BE49-F238E27FC236}">
                <a16:creationId xmlns:a16="http://schemas.microsoft.com/office/drawing/2014/main" id="{632D125D-9ED2-4FB7-8BA3-A38B3561F6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9594" y="2268626"/>
            <a:ext cx="7110805" cy="5960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0445ED0E-1840-4DB7-9BF6-1C8CE80F40EF}"/>
              </a:ext>
            </a:extLst>
          </p:cNvPr>
          <p:cNvSpPr txBox="1"/>
          <p:nvPr/>
        </p:nvSpPr>
        <p:spPr>
          <a:xfrm>
            <a:off x="1" y="2441927"/>
            <a:ext cx="751959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網頁爬蟲（</a:t>
            </a:r>
            <a:r>
              <a:rPr lang="en-US" altLang="zh-TW" sz="3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Web Crawler</a:t>
            </a:r>
            <a:r>
              <a:rPr lang="zh-TW" altLang="en-US" sz="3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），也稱為網路蜘蛛（</a:t>
            </a:r>
            <a:r>
              <a:rPr lang="en-US" altLang="zh-TW" sz="3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Web Spider</a:t>
            </a:r>
            <a:r>
              <a:rPr lang="zh-TW" altLang="en-US" sz="3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）或網路機器人（</a:t>
            </a:r>
            <a:r>
              <a:rPr lang="en-US" altLang="zh-TW" sz="3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Web Bot</a:t>
            </a:r>
            <a:r>
              <a:rPr lang="zh-TW" altLang="en-US" sz="3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），是一種自動化程序，用來自動瀏覽和收集網頁上的資訊。它通常會依照超連結進行網頁間的跳轉，並從每個網頁提取所需的數據，然後將這些數據儲存或進一步處理。</a:t>
            </a:r>
          </a:p>
        </p:txBody>
      </p:sp>
    </p:spTree>
    <p:extLst>
      <p:ext uri="{BB962C8B-B14F-4D97-AF65-F5344CB8AC3E}">
        <p14:creationId xmlns:p14="http://schemas.microsoft.com/office/powerpoint/2010/main" val="421990930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4177470B-F7DD-47EC-AFDB-BD2924273767}"/>
              </a:ext>
            </a:extLst>
          </p:cNvPr>
          <p:cNvSpPr txBox="1"/>
          <p:nvPr/>
        </p:nvSpPr>
        <p:spPr>
          <a:xfrm>
            <a:off x="2988551" y="2291320"/>
            <a:ext cx="865329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我們可以透過正規表達式來確認文字是否是一個網址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E4199D3F-8EC6-4E1D-B9C1-73A57CC352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830" y="4230607"/>
            <a:ext cx="12948739" cy="933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96509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4177470B-F7DD-47EC-AFDB-BD2924273767}"/>
              </a:ext>
            </a:extLst>
          </p:cNvPr>
          <p:cNvSpPr txBox="1"/>
          <p:nvPr/>
        </p:nvSpPr>
        <p:spPr>
          <a:xfrm>
            <a:off x="2988551" y="1592073"/>
            <a:ext cx="865329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然後我們會運用</a:t>
            </a:r>
            <a:r>
              <a:rPr lang="en-US" altLang="zh-TW" sz="3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request</a:t>
            </a:r>
            <a:r>
              <a:rPr lang="zh-TW" altLang="en-US" sz="3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和</a:t>
            </a:r>
            <a:r>
              <a:rPr lang="en-US" altLang="zh-TW" sz="3200" dirty="0" err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beautifulSoup</a:t>
            </a:r>
            <a:r>
              <a:rPr lang="zh-TW" altLang="en-US" sz="3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兩個套件來進行網頁爬蟲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ED4BAD9-5F00-4626-A230-D20633E3DE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0494" y="3051189"/>
            <a:ext cx="10409410" cy="4156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56250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4177470B-F7DD-47EC-AFDB-BD2924273767}"/>
              </a:ext>
            </a:extLst>
          </p:cNvPr>
          <p:cNvSpPr txBox="1"/>
          <p:nvPr/>
        </p:nvSpPr>
        <p:spPr>
          <a:xfrm>
            <a:off x="2988551" y="1592073"/>
            <a:ext cx="865329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我們在</a:t>
            </a:r>
            <a:r>
              <a:rPr lang="en-US" altLang="zh-TW" sz="3200" dirty="0" err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one_message</a:t>
            </a:r>
            <a:r>
              <a:rPr lang="zh-TW" altLang="en-US" sz="3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事件中插入這段對網站連結的處理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6588AC9-A718-44E2-8385-2C02A279AF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790" y="3523553"/>
            <a:ext cx="12724820" cy="2920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2854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4177470B-F7DD-47EC-AFDB-BD2924273767}"/>
              </a:ext>
            </a:extLst>
          </p:cNvPr>
          <p:cNvSpPr txBox="1"/>
          <p:nvPr/>
        </p:nvSpPr>
        <p:spPr>
          <a:xfrm>
            <a:off x="2999311" y="1151009"/>
            <a:ext cx="86532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現在機器人應該就能簡單判讀連結標題了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ED9B2961-3CA0-4BE0-9FE3-6428FCBF60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4922" y="2388197"/>
            <a:ext cx="6440555" cy="5681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1621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字方塊 23">
            <a:extLst>
              <a:ext uri="{FF2B5EF4-FFF2-40B4-BE49-F238E27FC236}">
                <a16:creationId xmlns:a16="http://schemas.microsoft.com/office/drawing/2014/main" id="{DCCBB026-1A6A-4121-8DD5-20D76D3ED5A4}"/>
              </a:ext>
            </a:extLst>
          </p:cNvPr>
          <p:cNvSpPr txBox="1"/>
          <p:nvPr/>
        </p:nvSpPr>
        <p:spPr>
          <a:xfrm>
            <a:off x="3576917" y="505608"/>
            <a:ext cx="78477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建立</a:t>
            </a:r>
            <a:r>
              <a:rPr lang="en-US" altLang="zh-TW" sz="4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Discord</a:t>
            </a:r>
            <a:r>
              <a:rPr lang="zh-TW" altLang="en-US" sz="4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機器人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F2D12CB6-17EC-4C7F-97DE-945238246A15}"/>
              </a:ext>
            </a:extLst>
          </p:cNvPr>
          <p:cNvSpPr txBox="1"/>
          <p:nvPr/>
        </p:nvSpPr>
        <p:spPr>
          <a:xfrm>
            <a:off x="709658" y="2316585"/>
            <a:ext cx="46742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進入 </a:t>
            </a:r>
            <a:r>
              <a:rPr lang="en-US" altLang="zh-TW" sz="32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discord developer</a:t>
            </a:r>
            <a:endParaRPr lang="zh-TW" altLang="en-US" sz="3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8A36A084-5006-4A4F-A148-EC78CF5E65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2005" y="2775140"/>
            <a:ext cx="9348395" cy="5374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41149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4177470B-F7DD-47EC-AFDB-BD2924273767}"/>
              </a:ext>
            </a:extLst>
          </p:cNvPr>
          <p:cNvSpPr txBox="1"/>
          <p:nvPr/>
        </p:nvSpPr>
        <p:spPr>
          <a:xfrm>
            <a:off x="2988551" y="2291320"/>
            <a:ext cx="865329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我們可以透過匯入自身和他人的聊天紀錄來對模型進行微調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D912EFE8-0205-4250-93E5-A17AA5881BDC}"/>
              </a:ext>
            </a:extLst>
          </p:cNvPr>
          <p:cNvSpPr txBox="1"/>
          <p:nvPr/>
        </p:nvSpPr>
        <p:spPr>
          <a:xfrm>
            <a:off x="1564499" y="574775"/>
            <a:ext cx="115014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透過聊天紀錄進行訓練</a:t>
            </a:r>
          </a:p>
        </p:txBody>
      </p:sp>
    </p:spTree>
    <p:extLst>
      <p:ext uri="{BB962C8B-B14F-4D97-AF65-F5344CB8AC3E}">
        <p14:creationId xmlns:p14="http://schemas.microsoft.com/office/powerpoint/2010/main" val="179011230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A19B63BF-7011-4387-B4E2-34656215729F}"/>
              </a:ext>
            </a:extLst>
          </p:cNvPr>
          <p:cNvSpPr txBox="1"/>
          <p:nvPr/>
        </p:nvSpPr>
        <p:spPr>
          <a:xfrm>
            <a:off x="985101" y="1680989"/>
            <a:ext cx="126601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3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進入 </a:t>
            </a:r>
            <a:r>
              <a:rPr lang="en-US" altLang="zh-TW" sz="3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hlinkClick r:id="rId3"/>
              </a:rPr>
              <a:t>https://ai.google.dev/</a:t>
            </a:r>
            <a:r>
              <a:rPr lang="zh-TW" altLang="en-US" sz="3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並選擇</a:t>
            </a:r>
            <a:r>
              <a:rPr lang="en-US" altLang="zh-TW" sz="3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Get API key in Google AI Studio</a:t>
            </a:r>
            <a:endParaRPr lang="zh-TW" altLang="en-US" sz="3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9D2F343-18B0-4EFE-BB7D-33079D52EB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73" y="2459402"/>
            <a:ext cx="14616427" cy="5770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61965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A19B63BF-7011-4387-B4E2-34656215729F}"/>
              </a:ext>
            </a:extLst>
          </p:cNvPr>
          <p:cNvSpPr txBox="1"/>
          <p:nvPr/>
        </p:nvSpPr>
        <p:spPr>
          <a:xfrm>
            <a:off x="4309735" y="895681"/>
            <a:ext cx="60109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3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點擊左邊的</a:t>
            </a:r>
            <a:r>
              <a:rPr lang="en-US" altLang="zh-TW" sz="3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Create new prompt</a:t>
            </a:r>
            <a:endParaRPr lang="zh-TW" altLang="en-US" sz="3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EDD42836-E136-4ADA-90D9-0A3CC33E0B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73" y="1889211"/>
            <a:ext cx="14616427" cy="6340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05412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A19B63BF-7011-4387-B4E2-34656215729F}"/>
              </a:ext>
            </a:extLst>
          </p:cNvPr>
          <p:cNvSpPr txBox="1"/>
          <p:nvPr/>
        </p:nvSpPr>
        <p:spPr>
          <a:xfrm>
            <a:off x="2750488" y="930750"/>
            <a:ext cx="91294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3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輸入你的句子後可以點擊</a:t>
            </a:r>
            <a:r>
              <a:rPr lang="en-US" altLang="zh-TW" sz="3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Edit</a:t>
            </a:r>
            <a:r>
              <a:rPr lang="zh-TW" altLang="en-US" sz="3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按鈕來修改模型回應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95738EF-77E2-49CC-AA0A-4843917E70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3286" y="1774901"/>
            <a:ext cx="9083827" cy="6454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56855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A19B63BF-7011-4387-B4E2-34656215729F}"/>
              </a:ext>
            </a:extLst>
          </p:cNvPr>
          <p:cNvSpPr txBox="1"/>
          <p:nvPr/>
        </p:nvSpPr>
        <p:spPr>
          <a:xfrm>
            <a:off x="5122133" y="844689"/>
            <a:ext cx="43861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3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點擊右上角的</a:t>
            </a:r>
            <a:r>
              <a:rPr lang="en-US" altLang="zh-TW" sz="3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Get code</a:t>
            </a:r>
            <a:endParaRPr lang="zh-TW" altLang="en-US" sz="3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F5CF3AF4-C8D4-48A7-BA10-D8AE6D1245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73" y="1660591"/>
            <a:ext cx="14616427" cy="6569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12521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A19B63BF-7011-4387-B4E2-34656215729F}"/>
              </a:ext>
            </a:extLst>
          </p:cNvPr>
          <p:cNvSpPr txBox="1"/>
          <p:nvPr/>
        </p:nvSpPr>
        <p:spPr>
          <a:xfrm>
            <a:off x="4126674" y="844689"/>
            <a:ext cx="63770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3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將</a:t>
            </a:r>
            <a:r>
              <a:rPr lang="en-US" altLang="zh-TW" sz="3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history = []</a:t>
            </a:r>
            <a:r>
              <a:rPr lang="zh-TW" altLang="en-US" sz="3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裡面的內容複製下來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E8A0BDA-455C-4AF5-8661-03EC72CA09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7232" y="1938579"/>
            <a:ext cx="7795936" cy="6073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99808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A19B63BF-7011-4387-B4E2-34656215729F}"/>
              </a:ext>
            </a:extLst>
          </p:cNvPr>
          <p:cNvSpPr txBox="1"/>
          <p:nvPr/>
        </p:nvSpPr>
        <p:spPr>
          <a:xfrm>
            <a:off x="1753435" y="1402784"/>
            <a:ext cx="111235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3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回到我們的</a:t>
            </a:r>
            <a:r>
              <a:rPr lang="en-US" altLang="zh-TW" sz="3200" dirty="0" err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call_api</a:t>
            </a:r>
            <a:r>
              <a:rPr lang="zh-TW" altLang="en-US" sz="3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函式，將</a:t>
            </a:r>
            <a:r>
              <a:rPr lang="en-US" altLang="zh-TW" sz="3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history</a:t>
            </a:r>
            <a:r>
              <a:rPr lang="zh-TW" altLang="en-US" sz="3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放入其中然後重啟即可</a:t>
            </a:r>
            <a:endParaRPr lang="en-US" altLang="zh-TW" sz="3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3C760EE9-1AD6-41D0-BA2E-AAF1D5F0A1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9278" y="2877122"/>
            <a:ext cx="8751843" cy="3243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4307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字方塊 9">
            <a:extLst>
              <a:ext uri="{FF2B5EF4-FFF2-40B4-BE49-F238E27FC236}">
                <a16:creationId xmlns:a16="http://schemas.microsoft.com/office/drawing/2014/main" id="{F2D12CB6-17EC-4C7F-97DE-945238246A15}"/>
              </a:ext>
            </a:extLst>
          </p:cNvPr>
          <p:cNvSpPr txBox="1"/>
          <p:nvPr/>
        </p:nvSpPr>
        <p:spPr>
          <a:xfrm>
            <a:off x="4838236" y="498543"/>
            <a:ext cx="34002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選擇</a:t>
            </a:r>
            <a:r>
              <a:rPr lang="en-US" altLang="zh-TW" sz="3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Applications</a:t>
            </a:r>
            <a:endParaRPr lang="zh-TW" altLang="en-US" sz="3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A84FBA2-1CFD-4871-A28E-2124C62051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77328"/>
            <a:ext cx="14630400" cy="6652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4967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字方塊 9">
            <a:extLst>
              <a:ext uri="{FF2B5EF4-FFF2-40B4-BE49-F238E27FC236}">
                <a16:creationId xmlns:a16="http://schemas.microsoft.com/office/drawing/2014/main" id="{F2D12CB6-17EC-4C7F-97DE-945238246A15}"/>
              </a:ext>
            </a:extLst>
          </p:cNvPr>
          <p:cNvSpPr txBox="1"/>
          <p:nvPr/>
        </p:nvSpPr>
        <p:spPr>
          <a:xfrm>
            <a:off x="4346278" y="1144877"/>
            <a:ext cx="59378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選擇右上角的 </a:t>
            </a:r>
            <a:r>
              <a:rPr lang="en-US" altLang="zh-TW" sz="3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New Application</a:t>
            </a:r>
            <a:endParaRPr lang="zh-TW" altLang="en-US" sz="3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15046D85-801B-4D3F-83A7-4E612C111C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150" y="2960761"/>
            <a:ext cx="14192250" cy="5191125"/>
          </a:xfrm>
          <a:prstGeom prst="rect">
            <a:avLst/>
          </a:prstGeom>
        </p:spPr>
      </p:pic>
      <p:sp>
        <p:nvSpPr>
          <p:cNvPr id="5" name="橢圓 4">
            <a:extLst>
              <a:ext uri="{FF2B5EF4-FFF2-40B4-BE49-F238E27FC236}">
                <a16:creationId xmlns:a16="http://schemas.microsoft.com/office/drawing/2014/main" id="{53767865-D74B-43E0-9F64-C2EC0E4F3842}"/>
              </a:ext>
            </a:extLst>
          </p:cNvPr>
          <p:cNvSpPr/>
          <p:nvPr/>
        </p:nvSpPr>
        <p:spPr>
          <a:xfrm>
            <a:off x="12360536" y="3550024"/>
            <a:ext cx="2022438" cy="1011218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522478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字方塊 9">
            <a:extLst>
              <a:ext uri="{FF2B5EF4-FFF2-40B4-BE49-F238E27FC236}">
                <a16:creationId xmlns:a16="http://schemas.microsoft.com/office/drawing/2014/main" id="{F2D12CB6-17EC-4C7F-97DE-945238246A15}"/>
              </a:ext>
            </a:extLst>
          </p:cNvPr>
          <p:cNvSpPr txBox="1"/>
          <p:nvPr/>
        </p:nvSpPr>
        <p:spPr>
          <a:xfrm>
            <a:off x="279655" y="2478825"/>
            <a:ext cx="63401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隨便取個名字，然後同意服務條款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F53F5C74-5AE9-423D-B1AD-C95A7BB213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339" y="3573948"/>
            <a:ext cx="5410200" cy="3362325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DF61D03A-3749-44FA-8B13-4CFA45FE182E}"/>
              </a:ext>
            </a:extLst>
          </p:cNvPr>
          <p:cNvSpPr txBox="1"/>
          <p:nvPr/>
        </p:nvSpPr>
        <p:spPr>
          <a:xfrm>
            <a:off x="9376538" y="1107663"/>
            <a:ext cx="29995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點擊左邊的 </a:t>
            </a:r>
            <a:r>
              <a:rPr lang="en-US" altLang="zh-TW" sz="3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Bot</a:t>
            </a:r>
            <a:endParaRPr lang="zh-TW" altLang="en-US" sz="3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3952433C-F8C2-4ED7-AF76-F59138631F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84522" y="2101230"/>
            <a:ext cx="3383573" cy="6020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142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6249</TotalTime>
  <Words>1215</Words>
  <Application>Microsoft Office PowerPoint</Application>
  <PresentationFormat>自訂</PresentationFormat>
  <Paragraphs>175</Paragraphs>
  <Slides>66</Slides>
  <Notes>66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66</vt:i4>
      </vt:variant>
    </vt:vector>
  </HeadingPairs>
  <TitlesOfParts>
    <vt:vector size="71" baseType="lpstr">
      <vt:lpstr>Heebo</vt:lpstr>
      <vt:lpstr>微軟正黑體</vt:lpstr>
      <vt:lpstr>Calibri</vt:lpstr>
      <vt:lpstr>Arial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LUCAS TUNG</cp:lastModifiedBy>
  <cp:revision>85</cp:revision>
  <dcterms:created xsi:type="dcterms:W3CDTF">2024-09-10T13:19:23Z</dcterms:created>
  <dcterms:modified xsi:type="dcterms:W3CDTF">2024-09-24T11:43:23Z</dcterms:modified>
</cp:coreProperties>
</file>